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0" r:id="rId4"/>
  </p:sldMasterIdLst>
  <p:notesMasterIdLst>
    <p:notesMasterId r:id="rId11"/>
  </p:notesMasterIdLst>
  <p:handoutMasterIdLst>
    <p:handoutMasterId r:id="rId12"/>
  </p:handoutMasterIdLst>
  <p:sldIdLst>
    <p:sldId id="518" r:id="rId5"/>
    <p:sldId id="520" r:id="rId6"/>
    <p:sldId id="523" r:id="rId7"/>
    <p:sldId id="519" r:id="rId8"/>
    <p:sldId id="522" r:id="rId9"/>
    <p:sldId id="45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64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288" userDrawn="1">
          <p15:clr>
            <a:srgbClr val="A4A3A4"/>
          </p15:clr>
        </p15:guide>
        <p15:guide id="4" pos="5472" userDrawn="1">
          <p15:clr>
            <a:srgbClr val="A4A3A4"/>
          </p15:clr>
        </p15:guide>
        <p15:guide id="5" orient="horz" pos="144" userDrawn="1">
          <p15:clr>
            <a:srgbClr val="A4A3A4"/>
          </p15:clr>
        </p15:guide>
        <p15:guide id="6" orient="horz" pos="417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eminski, David (CFPB)" initials="SD(" lastIdx="11" clrIdx="0">
    <p:extLst>
      <p:ext uri="{19B8F6BF-5375-455C-9EA6-DF929625EA0E}">
        <p15:presenceInfo xmlns:p15="http://schemas.microsoft.com/office/powerpoint/2012/main" userId="S::David.Sieminski@cfpb.gov::f0ccfaec-8141-4214-abe2-1b4e59d3bc19" providerId="AD"/>
      </p:ext>
    </p:extLst>
  </p:cmAuthor>
  <p:cmAuthor id="2" name="DeVaan, Denise (CFPB)" initials="DD(" lastIdx="9" clrIdx="1">
    <p:extLst>
      <p:ext uri="{19B8F6BF-5375-455C-9EA6-DF929625EA0E}">
        <p15:presenceInfo xmlns:p15="http://schemas.microsoft.com/office/powerpoint/2012/main" userId="S::Denise.DeVaan@cfpb.gov::99ad2af8-5b3f-476d-82b3-c247fda567b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DC91"/>
    <a:srgbClr val="50B748"/>
    <a:srgbClr val="E7E7E7"/>
    <a:srgbClr val="5A5D61"/>
    <a:srgbClr val="4348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238" autoAdjust="0"/>
    <p:restoredTop sz="77003" autoAdjust="0"/>
  </p:normalViewPr>
  <p:slideViewPr>
    <p:cSldViewPr snapToGrid="0" showGuides="1">
      <p:cViewPr varScale="1">
        <p:scale>
          <a:sx n="51" d="100"/>
          <a:sy n="51" d="100"/>
        </p:scale>
        <p:origin x="1236" y="52"/>
      </p:cViewPr>
      <p:guideLst>
        <p:guide orient="horz" pos="864"/>
        <p:guide pos="2880"/>
        <p:guide pos="288"/>
        <p:guide pos="5472"/>
        <p:guide orient="horz" pos="144"/>
        <p:guide orient="horz" pos="417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4FFEA06-B92B-4861-B9A0-D9C61EE8F29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462907-C801-495B-9412-AAAA718A0C3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EFABC7-042E-4C44-8181-D8D5637055F6}" type="datetimeFigureOut">
              <a:rPr lang="en-US" smtClean="0"/>
              <a:t>9/11/2020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7FBE85-4CBE-4E13-8F7B-5348BF75535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2BEC9C-ACF4-41DA-BAB6-BEEB6610F8C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2C7215-283B-4311-BC06-B8113C33CD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6154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9AC0A1-27F7-4FD6-80D6-8CCB2A143297}" type="datetimeFigureOut">
              <a:rPr lang="en-US" smtClean="0"/>
              <a:t>9/11/2020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B5A78-0B0D-437D-A12F-B173FE99B3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1700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Speak to various work done on </a:t>
            </a:r>
            <a:r>
              <a:rPr lang="en-US"/>
              <a:t>EIP, moved </a:t>
            </a:r>
            <a:r>
              <a:rPr lang="en-US" dirty="0"/>
              <a:t>with urgency and speed.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CB5A78-0B0D-437D-A12F-B173FE99B3F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018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CB5A78-0B0D-437D-A12F-B173FE99B3F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86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CB5A78-0B0D-437D-A12F-B173FE99B3F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2549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CB5A78-0B0D-437D-A12F-B173FE99B3F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6160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CB5A78-0B0D-437D-A12F-B173FE99B3F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1248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28773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F53EF-993C-FF42-8B62-CEF57763A78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859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24;p2">
            <a:extLst>
              <a:ext uri="{FF2B5EF4-FFF2-40B4-BE49-F238E27FC236}">
                <a16:creationId xmlns:a16="http://schemas.microsoft.com/office/drawing/2014/main" id="{CA29F6C8-8B4C-400A-A3ED-18B4BE8DA2D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5029200"/>
            <a:ext cx="9144000" cy="18288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35BA7EA-A184-4DF4-8EBB-A91E226DCC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7315200" cy="1828800"/>
          </a:xfrm>
        </p:spPr>
        <p:txBody>
          <a:bodyPr anchor="b">
            <a:normAutofit/>
          </a:bodyPr>
          <a:lstStyle>
            <a:lvl1pPr algn="l"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0A08D3-6C7E-4159-BD82-D45797B2E1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15200" cy="914400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5" name="Google Shape;24;p2">
            <a:extLst>
              <a:ext uri="{FF2B5EF4-FFF2-40B4-BE49-F238E27FC236}">
                <a16:creationId xmlns:a16="http://schemas.microsoft.com/office/drawing/2014/main" id="{CA8B797D-2BF6-498A-B26C-C434D80BEE61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0" y="5029200"/>
            <a:ext cx="9144000" cy="1828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438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93394F-6E3E-40E8-A6CD-437BA776A9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lIns="0" tIns="0" rIns="0"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2562CF-01B0-45AD-8883-EA0105C42D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lIns="0" tIns="0"/>
          <a:lstStyle/>
          <a:p>
            <a:fld id="{D83FA9C0-76D2-4098-B10D-57ADD9B5F8C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389AF89-B6D0-4939-AF1B-F5D40D819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600200"/>
            <a:ext cx="7315200" cy="457200"/>
          </a:xfrm>
        </p:spPr>
        <p:txBody>
          <a:bodyPr anchor="b">
            <a:normAutofit/>
          </a:bodyPr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8D813CAE-5F36-488A-B5A9-D163076803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2057400"/>
            <a:ext cx="7315200" cy="3200400"/>
          </a:xfrm>
        </p:spPr>
        <p:txBody>
          <a:bodyPr tIns="182880">
            <a:normAutofit/>
          </a:bodyPr>
          <a:lstStyle>
            <a:lvl1pPr marL="0" indent="0">
              <a:lnSpc>
                <a:spcPct val="125000"/>
              </a:lnSpc>
              <a:buNone/>
              <a:defRPr sz="1600">
                <a:solidFill>
                  <a:srgbClr val="43484E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1352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1_Title and Conte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 txBox="1">
            <a:spLocks noGrp="1"/>
          </p:cNvSpPr>
          <p:nvPr>
            <p:ph type="title"/>
          </p:nvPr>
        </p:nvSpPr>
        <p:spPr>
          <a:xfrm>
            <a:off x="553641" y="452437"/>
            <a:ext cx="8036720" cy="7433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Georgia"/>
              <a:buNone/>
              <a:defRPr sz="2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body" idx="1"/>
          </p:nvPr>
        </p:nvSpPr>
        <p:spPr>
          <a:xfrm>
            <a:off x="553641" y="1524000"/>
            <a:ext cx="8036720" cy="4106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68300" algn="l" rtl="0">
              <a:lnSpc>
                <a:spcPct val="118181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Noto Sans Symbols"/>
              <a:buChar char="▪"/>
              <a:defRPr sz="22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292100" algn="l" rtl="0"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Noto Sans Symbols"/>
              <a:buChar char="◻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429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dt" idx="10"/>
          </p:nvPr>
        </p:nvSpPr>
        <p:spPr>
          <a:xfrm>
            <a:off x="3182568" y="6081189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98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 dirty="0"/>
          </a:p>
        </p:txBody>
      </p:sp>
      <p:sp>
        <p:nvSpPr>
          <p:cNvPr id="35" name="Google Shape;35;p4"/>
          <p:cNvSpPr txBox="1">
            <a:spLocks noGrp="1"/>
          </p:cNvSpPr>
          <p:nvPr>
            <p:ph type="ftr" idx="11"/>
          </p:nvPr>
        </p:nvSpPr>
        <p:spPr>
          <a:xfrm>
            <a:off x="5694760" y="6081189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98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81888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2C893-2BB2-4D1E-9344-29D1563B7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91440" rIns="91440" bIns="91440"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34F21-2F8A-4FCD-9F55-400F4ED9A6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30188" indent="-230188">
              <a:buClr>
                <a:schemeClr val="tx2"/>
              </a:buClr>
              <a:buFont typeface="Wingdings" panose="05000000000000000000" pitchFamily="2" charset="2"/>
              <a:buChar char="§"/>
              <a:defRPr sz="2000"/>
            </a:lvl1pPr>
            <a:lvl2pPr marL="569913" indent="-227013">
              <a:buClr>
                <a:schemeClr val="tx2"/>
              </a:buClr>
              <a:buFont typeface="Wingdings" panose="05000000000000000000" pitchFamily="2" charset="2"/>
              <a:buChar char="§"/>
              <a:defRPr sz="2000"/>
            </a:lvl2pPr>
            <a:lvl3pPr marL="914400" indent="-228600">
              <a:buClr>
                <a:schemeClr val="tx2"/>
              </a:buClr>
              <a:buFont typeface="Wingdings" panose="05000000000000000000" pitchFamily="2" charset="2"/>
              <a:buChar char="§"/>
              <a:defRPr/>
            </a:lvl3pPr>
            <a:lvl4pPr marL="1258888" indent="-230188">
              <a:buClr>
                <a:schemeClr val="tx2"/>
              </a:buClr>
              <a:buFont typeface="Wingdings" panose="05000000000000000000" pitchFamily="2" charset="2"/>
              <a:buChar char="§"/>
              <a:defRPr/>
            </a:lvl4pPr>
            <a:lvl5pPr marL="1598613" indent="-227013">
              <a:buClr>
                <a:schemeClr val="tx2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4DF6B6-EC94-447D-9237-EBC74E811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400800"/>
            <a:ext cx="3657600" cy="274320"/>
          </a:xfrm>
          <a:prstGeom prst="rect">
            <a:avLst/>
          </a:prstGeom>
        </p:spPr>
        <p:txBody>
          <a:bodyPr bIns="0" anchor="b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B8F8C-399C-495C-870B-64DA37A06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72400" y="6400800"/>
            <a:ext cx="914400" cy="27432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83FA9C0-76D2-4098-B10D-57ADD9B5F8C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Google Shape;18;p1">
            <a:extLst>
              <a:ext uri="{FF2B5EF4-FFF2-40B4-BE49-F238E27FC236}">
                <a16:creationId xmlns:a16="http://schemas.microsoft.com/office/drawing/2014/main" id="{FDCCBA93-787C-44F8-BC10-A586D5842726}"/>
              </a:ext>
            </a:extLst>
          </p:cNvPr>
          <p:cNvCxnSpPr/>
          <p:nvPr/>
        </p:nvCxnSpPr>
        <p:spPr>
          <a:xfrm>
            <a:off x="457200" y="1188720"/>
            <a:ext cx="8229600" cy="0"/>
          </a:xfrm>
          <a:prstGeom prst="straightConnector1">
            <a:avLst/>
          </a:prstGeom>
          <a:noFill/>
          <a:ln w="25400" cap="flat" cmpd="sng">
            <a:solidFill>
              <a:srgbClr val="50B748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" name="Google Shape;18;p1">
            <a:extLst>
              <a:ext uri="{FF2B5EF4-FFF2-40B4-BE49-F238E27FC236}">
                <a16:creationId xmlns:a16="http://schemas.microsoft.com/office/drawing/2014/main" id="{5B8C37D3-1D55-4E67-A767-CFF50E235BB2}"/>
              </a:ext>
            </a:extLst>
          </p:cNvPr>
          <p:cNvCxnSpPr/>
          <p:nvPr userDrawn="1"/>
        </p:nvCxnSpPr>
        <p:spPr>
          <a:xfrm>
            <a:off x="457200" y="1188720"/>
            <a:ext cx="8229600" cy="0"/>
          </a:xfrm>
          <a:prstGeom prst="straightConnector1">
            <a:avLst/>
          </a:prstGeom>
          <a:noFill/>
          <a:ln w="25400" cap="flat" cmpd="sng">
            <a:solidFill>
              <a:srgbClr val="50B748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612104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E2B1E-E811-4557-8F72-C6A85FD5F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514600"/>
            <a:ext cx="7315200" cy="914400"/>
          </a:xfrm>
        </p:spPr>
        <p:txBody>
          <a:bodyPr anchor="b">
            <a:normAutofit/>
          </a:bodyPr>
          <a:lstStyle>
            <a:lvl1pPr>
              <a:defRPr sz="3200"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0CABA0-CE2C-4BFA-9E7B-5CF111838C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3429000"/>
            <a:ext cx="7315200" cy="914400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rgbClr val="43484E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8592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A028E-3116-4FD0-AC75-510462A52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tIns="91440"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373666-B76E-416E-B323-C48DA5A194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3931920" cy="4846320"/>
          </a:xfrm>
        </p:spPr>
        <p:txBody>
          <a:bodyPr/>
          <a:lstStyle>
            <a:lvl1pPr marL="228600" indent="-228600">
              <a:buClr>
                <a:schemeClr val="tx2"/>
              </a:buClr>
              <a:buFont typeface="Wingdings" panose="05000000000000000000" pitchFamily="2" charset="2"/>
              <a:buChar char="§"/>
              <a:defRPr sz="2000"/>
            </a:lvl1pPr>
            <a:lvl2pPr marL="514350" indent="-171450">
              <a:buClr>
                <a:schemeClr val="tx2"/>
              </a:buClr>
              <a:buFont typeface="Wingdings" panose="05000000000000000000" pitchFamily="2" charset="2"/>
              <a:buChar char="§"/>
              <a:defRPr sz="1800"/>
            </a:lvl2pPr>
            <a:lvl3pPr marL="914400" indent="-228600">
              <a:buClr>
                <a:schemeClr val="tx2"/>
              </a:buClr>
              <a:buFont typeface="Wingdings" panose="05000000000000000000" pitchFamily="2" charset="2"/>
              <a:buChar char="§"/>
              <a:defRPr/>
            </a:lvl3pPr>
            <a:lvl4pPr marL="1257300" indent="-228600">
              <a:buClr>
                <a:schemeClr val="tx2"/>
              </a:buClr>
              <a:buFont typeface="Wingdings" panose="05000000000000000000" pitchFamily="2" charset="2"/>
              <a:buChar char="§"/>
              <a:defRPr/>
            </a:lvl4pPr>
            <a:lvl5pPr marL="1600200" indent="-228600">
              <a:buClr>
                <a:schemeClr val="tx2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6D347A-B17D-4298-9595-9260AD579D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54880" y="1371600"/>
            <a:ext cx="3931920" cy="4846320"/>
          </a:xfrm>
        </p:spPr>
        <p:txBody>
          <a:bodyPr/>
          <a:lstStyle>
            <a:lvl1pPr marL="228600" indent="-228600">
              <a:buClr>
                <a:schemeClr val="tx2"/>
              </a:buClr>
              <a:buFont typeface="Wingdings" panose="05000000000000000000" pitchFamily="2" charset="2"/>
              <a:buChar char="§"/>
              <a:defRPr sz="2000"/>
            </a:lvl1pPr>
            <a:lvl2pPr marL="571500" indent="-228600">
              <a:buClr>
                <a:schemeClr val="tx2"/>
              </a:buClr>
              <a:buFont typeface="Wingdings" panose="05000000000000000000" pitchFamily="2" charset="2"/>
              <a:buChar char="§"/>
              <a:defRPr sz="1800"/>
            </a:lvl2pPr>
            <a:lvl3pPr marL="914400" indent="-228600">
              <a:buClr>
                <a:schemeClr val="tx2"/>
              </a:buClr>
              <a:buFont typeface="Wingdings" panose="05000000000000000000" pitchFamily="2" charset="2"/>
              <a:buChar char="§"/>
              <a:defRPr/>
            </a:lvl3pPr>
            <a:lvl4pPr marL="1257300" indent="-228600">
              <a:buClr>
                <a:schemeClr val="tx2"/>
              </a:buClr>
              <a:buFont typeface="Wingdings" panose="05000000000000000000" pitchFamily="2" charset="2"/>
              <a:buChar char="§"/>
              <a:defRPr/>
            </a:lvl4pPr>
            <a:lvl5pPr marL="1600200" indent="-228600">
              <a:buClr>
                <a:schemeClr val="tx2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92FAF8-E27A-4F21-8389-2FE387A29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400800"/>
            <a:ext cx="3657600" cy="274320"/>
          </a:xfrm>
          <a:prstGeom prst="rect">
            <a:avLst/>
          </a:prstGeom>
        </p:spPr>
        <p:txBody>
          <a:bodyPr tIns="0" bIns="0"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D51E15-F43C-4D7F-B4FA-78B55751D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72400" y="6400800"/>
            <a:ext cx="914400" cy="274320"/>
          </a:xfrm>
          <a:prstGeom prst="rect">
            <a:avLst/>
          </a:prstGeom>
        </p:spPr>
        <p:txBody>
          <a:bodyPr lIns="0" tIns="0"/>
          <a:lstStyle/>
          <a:p>
            <a:fld id="{D83FA9C0-76D2-4098-B10D-57ADD9B5F8C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Google Shape;18;p1">
            <a:extLst>
              <a:ext uri="{FF2B5EF4-FFF2-40B4-BE49-F238E27FC236}">
                <a16:creationId xmlns:a16="http://schemas.microsoft.com/office/drawing/2014/main" id="{0DA38E5E-81C6-4F77-B8E1-398073B3D909}"/>
              </a:ext>
            </a:extLst>
          </p:cNvPr>
          <p:cNvCxnSpPr/>
          <p:nvPr/>
        </p:nvCxnSpPr>
        <p:spPr>
          <a:xfrm>
            <a:off x="457200" y="1188720"/>
            <a:ext cx="8229600" cy="0"/>
          </a:xfrm>
          <a:prstGeom prst="straightConnector1">
            <a:avLst/>
          </a:prstGeom>
          <a:noFill/>
          <a:ln w="25400" cap="flat" cmpd="sng">
            <a:solidFill>
              <a:srgbClr val="50B748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" name="Google Shape;18;p1">
            <a:extLst>
              <a:ext uri="{FF2B5EF4-FFF2-40B4-BE49-F238E27FC236}">
                <a16:creationId xmlns:a16="http://schemas.microsoft.com/office/drawing/2014/main" id="{DED49877-8E7F-40B1-A508-B6E0B4ACE5ED}"/>
              </a:ext>
            </a:extLst>
          </p:cNvPr>
          <p:cNvCxnSpPr/>
          <p:nvPr userDrawn="1"/>
        </p:nvCxnSpPr>
        <p:spPr>
          <a:xfrm>
            <a:off x="457200" y="1188720"/>
            <a:ext cx="8229600" cy="0"/>
          </a:xfrm>
          <a:prstGeom prst="straightConnector1">
            <a:avLst/>
          </a:prstGeom>
          <a:noFill/>
          <a:ln w="25400" cap="flat" cmpd="sng">
            <a:solidFill>
              <a:srgbClr val="50B748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634598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2B7AE4-59E8-449E-B4DF-27837B1874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3931920" cy="457200"/>
          </a:xfrm>
        </p:spPr>
        <p:txBody>
          <a:bodyPr lIns="0" rIns="0" anchor="b">
            <a:normAutofit/>
          </a:bodyPr>
          <a:lstStyle>
            <a:lvl1pPr marL="0" indent="0">
              <a:buNone/>
              <a:defRPr sz="16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8A6434-2E84-42E0-A1BF-E441A4B9FD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011679"/>
            <a:ext cx="3931920" cy="4206240"/>
          </a:xfrm>
        </p:spPr>
        <p:txBody>
          <a:bodyPr/>
          <a:lstStyle>
            <a:lvl1pPr marL="171450" indent="-171450">
              <a:buClr>
                <a:schemeClr val="tx2"/>
              </a:buClr>
              <a:buFont typeface="Wingdings" panose="05000000000000000000" pitchFamily="2" charset="2"/>
              <a:buChar char="§"/>
              <a:defRPr sz="1600"/>
            </a:lvl1pPr>
            <a:lvl2pPr marL="514350" indent="-171450">
              <a:buClr>
                <a:schemeClr val="tx2"/>
              </a:buClr>
              <a:buFont typeface="Wingdings" panose="05000000000000000000" pitchFamily="2" charset="2"/>
              <a:buChar char="§"/>
              <a:defRPr sz="1600"/>
            </a:lvl2pPr>
            <a:lvl3pPr marL="857250" indent="-171450">
              <a:buClr>
                <a:schemeClr val="tx2"/>
              </a:buClr>
              <a:buFont typeface="Wingdings" panose="05000000000000000000" pitchFamily="2" charset="2"/>
              <a:buChar char="§"/>
              <a:defRPr/>
            </a:lvl3pPr>
            <a:lvl4pPr marL="1200150" indent="-171450">
              <a:buClr>
                <a:schemeClr val="tx2"/>
              </a:buClr>
              <a:buFont typeface="Wingdings" panose="05000000000000000000" pitchFamily="2" charset="2"/>
              <a:buChar char="§"/>
              <a:defRPr sz="1600"/>
            </a:lvl4pPr>
            <a:lvl5pPr marL="1543050" indent="-171450">
              <a:buClr>
                <a:schemeClr val="tx2"/>
              </a:buClr>
              <a:buFont typeface="Wingdings" panose="05000000000000000000" pitchFamily="2" charset="2"/>
              <a:buChar char="§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0E6E02-5814-4514-A52A-BD6C831624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54880" y="1371600"/>
            <a:ext cx="3931920" cy="457200"/>
          </a:xfrm>
        </p:spPr>
        <p:txBody>
          <a:bodyPr lIns="0" rIns="0" anchor="b">
            <a:normAutofit/>
          </a:bodyPr>
          <a:lstStyle>
            <a:lvl1pPr marL="0" indent="0">
              <a:buNone/>
              <a:defRPr sz="16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D1FEED-8AE9-43BB-A63C-C6F6B86C7A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54880" y="2011679"/>
            <a:ext cx="3931920" cy="4206240"/>
          </a:xfrm>
        </p:spPr>
        <p:txBody>
          <a:bodyPr>
            <a:normAutofit/>
          </a:bodyPr>
          <a:lstStyle>
            <a:lvl1pPr marL="171450" indent="-171450">
              <a:buClr>
                <a:schemeClr val="tx2"/>
              </a:buClr>
              <a:buFont typeface="Wingdings" panose="05000000000000000000" pitchFamily="2" charset="2"/>
              <a:buChar char="§"/>
              <a:defRPr sz="1600"/>
            </a:lvl1pPr>
            <a:lvl2pPr marL="514350" indent="-171450">
              <a:buClr>
                <a:schemeClr val="tx2"/>
              </a:buClr>
              <a:buFont typeface="Wingdings" panose="05000000000000000000" pitchFamily="2" charset="2"/>
              <a:buChar char="§"/>
              <a:defRPr sz="1600"/>
            </a:lvl2pPr>
            <a:lvl3pPr marL="857250" indent="-171450">
              <a:buClr>
                <a:schemeClr val="tx2"/>
              </a:buClr>
              <a:buFont typeface="Wingdings" panose="05000000000000000000" pitchFamily="2" charset="2"/>
              <a:buChar char="§"/>
              <a:defRPr sz="1600"/>
            </a:lvl3pPr>
            <a:lvl4pPr marL="1200150" indent="-171450">
              <a:buClr>
                <a:schemeClr val="tx2"/>
              </a:buClr>
              <a:buFont typeface="Wingdings" panose="05000000000000000000" pitchFamily="2" charset="2"/>
              <a:buChar char="§"/>
              <a:defRPr sz="1600"/>
            </a:lvl4pPr>
            <a:lvl5pPr marL="1543050" indent="-171450">
              <a:buClr>
                <a:schemeClr val="tx2"/>
              </a:buClr>
              <a:buFont typeface="Wingdings" panose="05000000000000000000" pitchFamily="2" charset="2"/>
              <a:buChar char="§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5087E0-F3BF-45DA-98A5-31401B733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401753"/>
            <a:ext cx="3657600" cy="274320"/>
          </a:xfrm>
          <a:prstGeom prst="rect">
            <a:avLst/>
          </a:prstGeom>
        </p:spPr>
        <p:txBody>
          <a:bodyPr tIns="0"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38D85B-A078-401C-BB5C-CEF5B31DD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72400" y="6401753"/>
            <a:ext cx="914400" cy="274320"/>
          </a:xfrm>
          <a:prstGeom prst="rect">
            <a:avLst/>
          </a:prstGeom>
        </p:spPr>
        <p:txBody>
          <a:bodyPr lIns="0" tIns="0"/>
          <a:lstStyle/>
          <a:p>
            <a:fld id="{D83FA9C0-76D2-4098-B10D-57ADD9B5F8C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Google Shape;18;p1">
            <a:extLst>
              <a:ext uri="{FF2B5EF4-FFF2-40B4-BE49-F238E27FC236}">
                <a16:creationId xmlns:a16="http://schemas.microsoft.com/office/drawing/2014/main" id="{DDC9D735-B8FA-4645-9497-0764ED861889}"/>
              </a:ext>
            </a:extLst>
          </p:cNvPr>
          <p:cNvCxnSpPr/>
          <p:nvPr/>
        </p:nvCxnSpPr>
        <p:spPr>
          <a:xfrm>
            <a:off x="457200" y="1188720"/>
            <a:ext cx="8229600" cy="0"/>
          </a:xfrm>
          <a:prstGeom prst="straightConnector1">
            <a:avLst/>
          </a:prstGeom>
          <a:noFill/>
          <a:ln w="25400" cap="flat" cmpd="sng">
            <a:solidFill>
              <a:srgbClr val="50B748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" name="Google Shape;18;p1">
            <a:extLst>
              <a:ext uri="{FF2B5EF4-FFF2-40B4-BE49-F238E27FC236}">
                <a16:creationId xmlns:a16="http://schemas.microsoft.com/office/drawing/2014/main" id="{CB29F1B3-5948-4940-AF0D-A2851E531C83}"/>
              </a:ext>
            </a:extLst>
          </p:cNvPr>
          <p:cNvCxnSpPr/>
          <p:nvPr userDrawn="1"/>
        </p:nvCxnSpPr>
        <p:spPr>
          <a:xfrm>
            <a:off x="457200" y="1188720"/>
            <a:ext cx="8229600" cy="0"/>
          </a:xfrm>
          <a:prstGeom prst="straightConnector1">
            <a:avLst/>
          </a:prstGeom>
          <a:noFill/>
          <a:ln w="25400" cap="flat" cmpd="sng">
            <a:solidFill>
              <a:srgbClr val="50B748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60B501E4-A167-431C-824E-1D89AA4E5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914400"/>
          </a:xfrm>
          <a:prstGeom prst="rect">
            <a:avLst/>
          </a:prstGeom>
        </p:spPr>
        <p:txBody>
          <a:bodyPr vert="horz" lIns="91440" tIns="91440" rIns="91440" bIns="9144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3831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91243-5E4D-46AE-A496-E532EDC1E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914400"/>
          </a:xfrm>
        </p:spPr>
        <p:txBody>
          <a:bodyPr tIns="91440"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6FAC9E-F37A-4F10-8975-56A878A42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400800"/>
            <a:ext cx="3657600" cy="274320"/>
          </a:xfrm>
          <a:prstGeom prst="rect">
            <a:avLst/>
          </a:prstGeom>
        </p:spPr>
        <p:txBody>
          <a:bodyPr lIns="0" tIns="0" rIns="0"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28A11B-F4B8-4D37-82B8-1E381B78C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72400" y="6400800"/>
            <a:ext cx="914400" cy="274320"/>
          </a:xfrm>
          <a:prstGeom prst="rect">
            <a:avLst/>
          </a:prstGeom>
        </p:spPr>
        <p:txBody>
          <a:bodyPr lIns="0" tIns="0"/>
          <a:lstStyle/>
          <a:p>
            <a:fld id="{D83FA9C0-76D2-4098-B10D-57ADD9B5F8C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6" name="Google Shape;18;p1">
            <a:extLst>
              <a:ext uri="{FF2B5EF4-FFF2-40B4-BE49-F238E27FC236}">
                <a16:creationId xmlns:a16="http://schemas.microsoft.com/office/drawing/2014/main" id="{B9188D04-D690-49A4-A9EF-4FCFC6E2F316}"/>
              </a:ext>
            </a:extLst>
          </p:cNvPr>
          <p:cNvCxnSpPr/>
          <p:nvPr/>
        </p:nvCxnSpPr>
        <p:spPr>
          <a:xfrm>
            <a:off x="457200" y="1188720"/>
            <a:ext cx="8229600" cy="0"/>
          </a:xfrm>
          <a:prstGeom prst="straightConnector1">
            <a:avLst/>
          </a:prstGeom>
          <a:noFill/>
          <a:ln w="25400" cap="flat" cmpd="sng">
            <a:solidFill>
              <a:srgbClr val="50B748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" name="Google Shape;18;p1">
            <a:extLst>
              <a:ext uri="{FF2B5EF4-FFF2-40B4-BE49-F238E27FC236}">
                <a16:creationId xmlns:a16="http://schemas.microsoft.com/office/drawing/2014/main" id="{D2B2056F-C5BD-4332-BE94-C7CBF063A9E9}"/>
              </a:ext>
            </a:extLst>
          </p:cNvPr>
          <p:cNvCxnSpPr/>
          <p:nvPr userDrawn="1"/>
        </p:nvCxnSpPr>
        <p:spPr>
          <a:xfrm>
            <a:off x="457200" y="1188720"/>
            <a:ext cx="8229600" cy="0"/>
          </a:xfrm>
          <a:prstGeom prst="straightConnector1">
            <a:avLst/>
          </a:prstGeom>
          <a:noFill/>
          <a:ln w="25400" cap="flat" cmpd="sng">
            <a:solidFill>
              <a:srgbClr val="50B748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820715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9762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8D5DB-1AF2-439A-AAFC-4C76329F5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Ins="9144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6B56D0-0F71-4A17-8A34-9C893075CE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lIns="0" tIns="0" rIns="0"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92B4CC-9718-4428-9EC2-B7B6CD9071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lIns="0" tIns="0"/>
          <a:lstStyle/>
          <a:p>
            <a:fld id="{D83FA9C0-76D2-4098-B10D-57ADD9B5F8C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Google Shape;18;p1">
            <a:extLst>
              <a:ext uri="{FF2B5EF4-FFF2-40B4-BE49-F238E27FC236}">
                <a16:creationId xmlns:a16="http://schemas.microsoft.com/office/drawing/2014/main" id="{2DDAEF24-4266-473D-8F63-BC80BDF7E4B5}"/>
              </a:ext>
            </a:extLst>
          </p:cNvPr>
          <p:cNvCxnSpPr/>
          <p:nvPr userDrawn="1"/>
        </p:nvCxnSpPr>
        <p:spPr>
          <a:xfrm>
            <a:off x="457200" y="1188720"/>
            <a:ext cx="8229600" cy="0"/>
          </a:xfrm>
          <a:prstGeom prst="straightConnector1">
            <a:avLst/>
          </a:prstGeom>
          <a:noFill/>
          <a:ln w="25400" cap="flat" cmpd="sng">
            <a:solidFill>
              <a:srgbClr val="50B748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" name="Chart Placeholder 12">
            <a:extLst>
              <a:ext uri="{FF2B5EF4-FFF2-40B4-BE49-F238E27FC236}">
                <a16:creationId xmlns:a16="http://schemas.microsoft.com/office/drawing/2014/main" id="{ECC68C72-90EA-4F11-B545-A6875B3CD327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457199" y="1371599"/>
            <a:ext cx="5303520" cy="48463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0458CF6-A9AA-484A-96C0-D872D295532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943600" y="1371587"/>
            <a:ext cx="2743200" cy="4846320"/>
          </a:xfrm>
        </p:spPr>
        <p:txBody>
          <a:bodyPr anchor="ctr">
            <a:normAutofit/>
          </a:bodyPr>
          <a:lstStyle>
            <a:lvl1pPr marL="0" indent="0">
              <a:lnSpc>
                <a:spcPct val="125000"/>
              </a:lnSpc>
              <a:buNone/>
              <a:defRPr sz="1200"/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7113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5341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327E1-59B1-4109-B00D-77FCF2F0E3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274320"/>
            <a:ext cx="8229600" cy="457200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 dirty="0"/>
              <a:t>Chart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D9C32F-8944-4292-9815-F00BCD9324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lIns="0" tIns="0" rIns="0"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7964E1-C47E-41DD-86F9-0F6D1A7BF9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lIns="0" tIns="0"/>
          <a:lstStyle/>
          <a:p>
            <a:fld id="{D83FA9C0-76D2-4098-B10D-57ADD9B5F8C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5EFB8B5D-35A5-42BB-815E-DB7BD3D2E5B1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457201" y="863441"/>
            <a:ext cx="8229599" cy="47548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3720406-74E3-4658-BAF7-71EF103117B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5750242"/>
            <a:ext cx="8229600" cy="457200"/>
          </a:xfrm>
        </p:spPr>
        <p:txBody>
          <a:bodyPr>
            <a:normAutofit/>
          </a:bodyPr>
          <a:lstStyle>
            <a:lvl1pPr marL="0" indent="0">
              <a:buNone/>
              <a:defRPr sz="1200" i="1"/>
            </a:lvl1pPr>
          </a:lstStyle>
          <a:p>
            <a:pPr lvl="0"/>
            <a:r>
              <a:rPr lang="en-US" dirty="0"/>
              <a:t>Source</a:t>
            </a:r>
          </a:p>
        </p:txBody>
      </p:sp>
    </p:spTree>
    <p:extLst>
      <p:ext uri="{BB962C8B-B14F-4D97-AF65-F5344CB8AC3E}">
        <p14:creationId xmlns:p14="http://schemas.microsoft.com/office/powerpoint/2010/main" val="1404690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A4D5FE-D59F-4549-A0DE-13C1EEE05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914400"/>
          </a:xfrm>
          <a:prstGeom prst="rect">
            <a:avLst/>
          </a:prstGeom>
        </p:spPr>
        <p:txBody>
          <a:bodyPr vert="horz" lIns="91440" tIns="91440" rIns="91440" bIns="9144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6E96E-F11A-42CB-AF73-78C7A789A7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0B05325-841A-458C-AA70-9DD6ED3D47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3657600" cy="274320"/>
          </a:xfrm>
          <a:prstGeom prst="rect">
            <a:avLst/>
          </a:prstGeom>
        </p:spPr>
        <p:txBody>
          <a:bodyPr bIns="0" anchor="b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C3F99F84-89F6-4B58-A35F-EE23C83A2F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914400" cy="274320"/>
          </a:xfrm>
          <a:prstGeom prst="rect">
            <a:avLst/>
          </a:prstGeom>
        </p:spPr>
        <p:txBody>
          <a:bodyPr rIns="0" bIns="0" anchor="b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83FA9C0-76D2-4098-B10D-57ADD9B5F8C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C784AE4-7059-4EBF-AB81-A7709511C68F}"/>
              </a:ext>
            </a:extLst>
          </p:cNvPr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479"/>
          <a:stretch/>
        </p:blipFill>
        <p:spPr>
          <a:xfrm>
            <a:off x="478944" y="6342703"/>
            <a:ext cx="1918335" cy="38102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1927E38-F00A-4852-87B9-F7A8DF6BD0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479"/>
          <a:stretch/>
        </p:blipFill>
        <p:spPr>
          <a:xfrm>
            <a:off x="478944" y="6342703"/>
            <a:ext cx="1918335" cy="3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712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188" indent="-230188" algn="l" defTabSz="685800" rtl="0" eaLnBrk="1" latinLnBrk="0" hangingPunct="1">
        <a:lnSpc>
          <a:spcPct val="100000"/>
        </a:lnSpc>
        <a:spcBef>
          <a:spcPts val="800"/>
        </a:spcBef>
        <a:buClr>
          <a:schemeClr val="tx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69913" indent="-227013" algn="l" defTabSz="685800" rtl="0" eaLnBrk="1" latinLnBrk="0" hangingPunct="1">
        <a:lnSpc>
          <a:spcPct val="100000"/>
        </a:lnSpc>
        <a:spcBef>
          <a:spcPts val="800"/>
        </a:spcBef>
        <a:buClr>
          <a:schemeClr val="tx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685800" rtl="0" eaLnBrk="1" latinLnBrk="0" hangingPunct="1">
        <a:lnSpc>
          <a:spcPct val="100000"/>
        </a:lnSpc>
        <a:spcBef>
          <a:spcPts val="800"/>
        </a:spcBef>
        <a:buClr>
          <a:schemeClr val="tx2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31775" algn="l" defTabSz="685800" rtl="0" eaLnBrk="1" latinLnBrk="0" hangingPunct="1">
        <a:lnSpc>
          <a:spcPct val="100000"/>
        </a:lnSpc>
        <a:spcBef>
          <a:spcPts val="800"/>
        </a:spcBef>
        <a:buClr>
          <a:schemeClr val="tx2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601788" indent="-230188" algn="l" defTabSz="685800" rtl="0" eaLnBrk="1" latinLnBrk="0" hangingPunct="1">
        <a:lnSpc>
          <a:spcPct val="100000"/>
        </a:lnSpc>
        <a:spcBef>
          <a:spcPts val="800"/>
        </a:spcBef>
        <a:buClr>
          <a:schemeClr val="tx2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07E2F-1314-42B1-A39C-AB5167AB0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777866"/>
          </a:xfrm>
        </p:spPr>
        <p:txBody>
          <a:bodyPr>
            <a:normAutofit/>
          </a:bodyPr>
          <a:lstStyle/>
          <a:p>
            <a:r>
              <a:rPr lang="en-US" sz="2800" dirty="0"/>
              <a:t>EIP Campaign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9A575-94DA-47B9-B73E-2D91DC573B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90190"/>
            <a:ext cx="8229600" cy="1616767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600" b="1" dirty="0"/>
              <a:t>Millions of individuals haven’t yet accessed their $1,200 stimulus payment and have until October 15</a:t>
            </a:r>
            <a:r>
              <a:rPr lang="en-US" sz="2600" b="1" baseline="30000" dirty="0"/>
              <a:t>th </a:t>
            </a:r>
            <a:r>
              <a:rPr lang="en-US" sz="2600" b="1" dirty="0"/>
              <a:t> to claim them this year</a:t>
            </a:r>
          </a:p>
          <a:p>
            <a:pPr marL="0" lvl="0" indent="0">
              <a:buNone/>
            </a:pPr>
            <a:endParaRPr lang="en-US" b="1" dirty="0"/>
          </a:p>
          <a:p>
            <a:pPr marL="0" lvl="0" indent="0">
              <a:buNone/>
            </a:pPr>
            <a:endParaRPr lang="en-US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DC087A-1230-41EA-9621-8FF1EB717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A9C0-76D2-4098-B10D-57ADD9B5F8C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049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07E2F-1314-42B1-A39C-AB5167AB0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777866"/>
          </a:xfrm>
        </p:spPr>
        <p:txBody>
          <a:bodyPr>
            <a:normAutofit/>
          </a:bodyPr>
          <a:lstStyle/>
          <a:p>
            <a:r>
              <a:rPr lang="en-US" sz="2800" dirty="0"/>
              <a:t>EIP Campaign: Target Population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9A575-94DA-47B9-B73E-2D91DC573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Individuals and families with incomes under the $12,200 income threshold for required tax filing</a:t>
            </a:r>
          </a:p>
          <a:p>
            <a:r>
              <a:rPr lang="en-US" dirty="0"/>
              <a:t>Recipients of Medicaid, SNAP, TANF  </a:t>
            </a:r>
          </a:p>
          <a:p>
            <a:r>
              <a:rPr lang="en-US" dirty="0"/>
              <a:t>People struggling with homelessness</a:t>
            </a:r>
          </a:p>
          <a:p>
            <a:r>
              <a:rPr lang="en-US" dirty="0"/>
              <a:t>People disconnected from the internet and financial institutions </a:t>
            </a:r>
          </a:p>
          <a:p>
            <a:pPr marL="342900" lvl="1" indent="0">
              <a:buNone/>
            </a:pPr>
            <a:endParaRPr lang="en-US" dirty="0"/>
          </a:p>
          <a:p>
            <a:pPr marL="0" lvl="0" indent="0">
              <a:buNone/>
            </a:pPr>
            <a:endParaRPr lang="en-US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DC087A-1230-41EA-9621-8FF1EB717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A9C0-76D2-4098-B10D-57ADD9B5F8C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57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07E2F-1314-42B1-A39C-AB5167AB0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777866"/>
          </a:xfrm>
        </p:spPr>
        <p:txBody>
          <a:bodyPr>
            <a:normAutofit/>
          </a:bodyPr>
          <a:lstStyle/>
          <a:p>
            <a:r>
              <a:rPr lang="en-US" sz="2800" dirty="0"/>
              <a:t>EIP Campaign: Opportunity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9A575-94DA-47B9-B73E-2D91DC573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Lack of awareness</a:t>
            </a:r>
          </a:p>
          <a:p>
            <a:r>
              <a:rPr lang="en-US" dirty="0"/>
              <a:t>Assumption that process if complex and cumbersome </a:t>
            </a:r>
          </a:p>
          <a:p>
            <a:r>
              <a:rPr lang="en-US" dirty="0"/>
              <a:t>Need assistance entering their information </a:t>
            </a:r>
          </a:p>
          <a:p>
            <a:pPr marL="0" lvl="0" indent="0">
              <a:buNone/>
            </a:pPr>
            <a:endParaRPr lang="en-US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DC087A-1230-41EA-9621-8FF1EB717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A9C0-76D2-4098-B10D-57ADD9B5F8C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402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07E2F-1314-42B1-A39C-AB5167AB0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777866"/>
          </a:xfrm>
        </p:spPr>
        <p:txBody>
          <a:bodyPr>
            <a:normAutofit/>
          </a:bodyPr>
          <a:lstStyle/>
          <a:p>
            <a:r>
              <a:rPr lang="en-US" sz="2800" dirty="0"/>
              <a:t>EIP Campaign: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9A575-94DA-47B9-B73E-2D91DC573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/>
              <a:t>Guide and flyer</a:t>
            </a:r>
            <a:r>
              <a:rPr lang="en-US" dirty="0"/>
              <a:t>: Core content includes a practical, step-by-step guide for frontline workers on how to increase awareness and provide assistance to clients</a:t>
            </a:r>
          </a:p>
          <a:p>
            <a:pPr lvl="0"/>
            <a:r>
              <a:rPr lang="en-US" b="1" dirty="0"/>
              <a:t>Webinars:</a:t>
            </a:r>
            <a:r>
              <a:rPr lang="en-US" dirty="0"/>
              <a:t> Review of the guide and opportunity to answer questions for general public and more targeted to specific groups </a:t>
            </a:r>
          </a:p>
          <a:p>
            <a:pPr lvl="0"/>
            <a:r>
              <a:rPr lang="en-US" b="1" dirty="0"/>
              <a:t>Blog and emails</a:t>
            </a:r>
            <a:r>
              <a:rPr lang="en-US" dirty="0"/>
              <a:t>: Supporting content where the guide and flyer are shared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DC087A-1230-41EA-9621-8FF1EB717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A9C0-76D2-4098-B10D-57ADD9B5F8C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213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07E2F-1314-42B1-A39C-AB5167AB0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777866"/>
          </a:xfrm>
        </p:spPr>
        <p:txBody>
          <a:bodyPr>
            <a:normAutofit/>
          </a:bodyPr>
          <a:lstStyle/>
          <a:p>
            <a:r>
              <a:rPr lang="en-US" sz="2800" dirty="0"/>
              <a:t>EIP Campaign: Roll 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9A575-94DA-47B9-B73E-2D91DC573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Focused dissemination to </a:t>
            </a:r>
            <a:r>
              <a:rPr lang="en-US" b="1" dirty="0"/>
              <a:t>intermediary organizations </a:t>
            </a:r>
            <a:r>
              <a:rPr lang="en-US" dirty="0"/>
              <a:t>intersecting with the target population and serving large volumes of consumers ranging including the public, private, and non-profit sectors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Comprehensive distribution to </a:t>
            </a:r>
            <a:r>
              <a:rPr lang="en-US" b="1" dirty="0"/>
              <a:t>hundreds of organizations and thousands of individuals </a:t>
            </a:r>
            <a:r>
              <a:rPr lang="en-US" dirty="0"/>
              <a:t>via relationships with Consumer Education and External Affairs offices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DC087A-1230-41EA-9621-8FF1EB717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A9C0-76D2-4098-B10D-57ADD9B5F8C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005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753331"/>
          </a:xfrm>
        </p:spPr>
        <p:txBody>
          <a:bodyPr>
            <a:normAutofit/>
          </a:bodyPr>
          <a:lstStyle/>
          <a:p>
            <a:r>
              <a:rPr lang="en-US" sz="2800" dirty="0"/>
              <a:t>EIP Campaign: CFPB Guide</a:t>
            </a:r>
          </a:p>
        </p:txBody>
      </p:sp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184C6D10-ECF9-4151-ABAE-5453270553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4418" y="1393414"/>
            <a:ext cx="3764987" cy="4881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272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1"/>
    </mc:Choice>
    <mc:Fallback xmlns="">
      <p:transition spd="slow" advTm="311"/>
    </mc:Fallback>
  </mc:AlternateContent>
</p:sld>
</file>

<file path=ppt/theme/theme1.xml><?xml version="1.0" encoding="utf-8"?>
<a:theme xmlns:a="http://schemas.openxmlformats.org/drawingml/2006/main" name="CFPB PowerPoint Theme">
  <a:themeElements>
    <a:clrScheme name="CFPB PowerPoint Color Theme">
      <a:dk1>
        <a:srgbClr val="000000"/>
      </a:dk1>
      <a:lt1>
        <a:sysClr val="window" lastClr="FFFFFF"/>
      </a:lt1>
      <a:dk2>
        <a:srgbClr val="1E9642"/>
      </a:dk2>
      <a:lt2>
        <a:srgbClr val="F8F8F8"/>
      </a:lt2>
      <a:accent1>
        <a:srgbClr val="0050B4"/>
      </a:accent1>
      <a:accent2>
        <a:srgbClr val="1E9642"/>
      </a:accent2>
      <a:accent3>
        <a:srgbClr val="D14124"/>
      </a:accent3>
      <a:accent4>
        <a:srgbClr val="257675"/>
      </a:accent4>
      <a:accent5>
        <a:srgbClr val="DC731C"/>
      </a:accent5>
      <a:accent6>
        <a:srgbClr val="8A6C57"/>
      </a:accent6>
      <a:hlink>
        <a:srgbClr val="254B87"/>
      </a:hlink>
      <a:folHlink>
        <a:srgbClr val="254B87"/>
      </a:folHlink>
    </a:clrScheme>
    <a:fontScheme name="CFPB PPT Font Theme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 CFPB PPT Template.potx" id="{8DFD8C57-428D-42B2-A677-55C0B6B6CA94}" vid="{78192663-1906-42D5-891B-0B2AF05C1A3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EA77B04D7F8B44956AD586C4D74D6D" ma:contentTypeVersion="13" ma:contentTypeDescription="Create a new document." ma:contentTypeScope="" ma:versionID="093b488fa55084e5b0b68e1a4ca8e7ab">
  <xsd:schema xmlns:xsd="http://www.w3.org/2001/XMLSchema" xmlns:xs="http://www.w3.org/2001/XMLSchema" xmlns:p="http://schemas.microsoft.com/office/2006/metadata/properties" xmlns:ns3="5e235464-3eab-4882-a6fa-f70788ea5378" xmlns:ns4="e80f9f4d-562c-40f5-9ba3-7e77dd844002" targetNamespace="http://schemas.microsoft.com/office/2006/metadata/properties" ma:root="true" ma:fieldsID="09683081177877c6ba8829116d417d41" ns3:_="" ns4:_="">
    <xsd:import namespace="5e235464-3eab-4882-a6fa-f70788ea5378"/>
    <xsd:import namespace="e80f9f4d-562c-40f5-9ba3-7e77dd84400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235464-3eab-4882-a6fa-f70788ea53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0f9f4d-562c-40f5-9ba3-7e77dd844002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F2ED9C7-79F0-4288-B257-C8349F2E90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235464-3eab-4882-a6fa-f70788ea5378"/>
    <ds:schemaRef ds:uri="e80f9f4d-562c-40f5-9ba3-7e77dd8440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5D46908-85DF-45EA-9290-3A22BDB93E31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e80f9f4d-562c-40f5-9ba3-7e77dd844002"/>
    <ds:schemaRef ds:uri="5e235464-3eab-4882-a6fa-f70788ea5378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384689C-A140-4CA0-9883-083CCE0281B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1310</TotalTime>
  <Words>223</Words>
  <Application>Microsoft Office PowerPoint</Application>
  <PresentationFormat>On-screen Show (4:3)</PresentationFormat>
  <Paragraphs>35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Georgia</vt:lpstr>
      <vt:lpstr>Noto Sans Symbols</vt:lpstr>
      <vt:lpstr>Wingdings</vt:lpstr>
      <vt:lpstr>CFPB PowerPoint Theme</vt:lpstr>
      <vt:lpstr>EIP Campaign</vt:lpstr>
      <vt:lpstr>EIP Campaign: Target Population </vt:lpstr>
      <vt:lpstr>EIP Campaign: Opportunity </vt:lpstr>
      <vt:lpstr>EIP Campaign: Content</vt:lpstr>
      <vt:lpstr>EIP Campaign: Roll Out</vt:lpstr>
      <vt:lpstr>EIP Campaign: CFPB Guide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Helping Consumers Claim the Economic Impact Payment</dc:title>
  <dc:creator>Barrero, Johanna</dc:creator>
  <cp:lastModifiedBy>Wegner, Theodore (CFPB)</cp:lastModifiedBy>
  <cp:revision>59</cp:revision>
  <dcterms:created xsi:type="dcterms:W3CDTF">2020-08-04T04:21:15Z</dcterms:created>
  <dcterms:modified xsi:type="dcterms:W3CDTF">2020-09-11T17:35:31Z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0x01010024EA77B04D7F8B44956AD586C4D74D6D</vt:lpwstr>
  </property>
</Properties>
</file>