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4"/>
  </p:sldMasterIdLst>
  <p:notesMasterIdLst>
    <p:notesMasterId r:id="rId11"/>
  </p:notesMasterIdLst>
  <p:handoutMasterIdLst>
    <p:handoutMasterId r:id="rId12"/>
  </p:handoutMasterIdLst>
  <p:sldIdLst>
    <p:sldId id="518" r:id="rId5"/>
    <p:sldId id="520" r:id="rId6"/>
    <p:sldId id="523" r:id="rId7"/>
    <p:sldId id="519" r:id="rId8"/>
    <p:sldId id="522" r:id="rId9"/>
    <p:sldId id="45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5472" userDrawn="1">
          <p15:clr>
            <a:srgbClr val="A4A3A4"/>
          </p15:clr>
        </p15:guide>
        <p15:guide id="5" orient="horz" pos="144" userDrawn="1">
          <p15:clr>
            <a:srgbClr val="A4A3A4"/>
          </p15:clr>
        </p15:guide>
        <p15:guide id="6" orient="horz" pos="41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minski, David (CFPB)" initials="SD(" lastIdx="11" clrIdx="0">
    <p:extLst>
      <p:ext uri="{19B8F6BF-5375-455C-9EA6-DF929625EA0E}">
        <p15:presenceInfo xmlns:p15="http://schemas.microsoft.com/office/powerpoint/2012/main" userId="S::David.Sieminski@cfpb.gov::f0ccfaec-8141-4214-abe2-1b4e59d3bc19" providerId="AD"/>
      </p:ext>
    </p:extLst>
  </p:cmAuthor>
  <p:cmAuthor id="2" name="DeVaan, Denise (CFPB)" initials="DD(" lastIdx="9" clrIdx="1">
    <p:extLst>
      <p:ext uri="{19B8F6BF-5375-455C-9EA6-DF929625EA0E}">
        <p15:presenceInfo xmlns:p15="http://schemas.microsoft.com/office/powerpoint/2012/main" userId="S::Denise.DeVaan@cfpb.gov::99ad2af8-5b3f-476d-82b3-c247fda567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C91"/>
    <a:srgbClr val="50B748"/>
    <a:srgbClr val="E7E7E7"/>
    <a:srgbClr val="5A5D61"/>
    <a:srgbClr val="434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38" autoAdjust="0"/>
    <p:restoredTop sz="77003" autoAdjust="0"/>
  </p:normalViewPr>
  <p:slideViewPr>
    <p:cSldViewPr snapToGrid="0" showGuides="1">
      <p:cViewPr varScale="1">
        <p:scale>
          <a:sx n="51" d="100"/>
          <a:sy n="51" d="100"/>
        </p:scale>
        <p:origin x="1236" y="52"/>
      </p:cViewPr>
      <p:guideLst>
        <p:guide orient="horz" pos="864"/>
        <p:guide pos="2880"/>
        <p:guide pos="288"/>
        <p:guide pos="5472"/>
        <p:guide orient="horz" pos="144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FFEA06-B92B-4861-B9A0-D9C61EE8F2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2907-C801-495B-9412-AAAA718A0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ABC7-042E-4C44-8181-D8D5637055F6}" type="datetimeFigureOut">
              <a:rPr lang="en-US" smtClean="0"/>
              <a:t>9/11/2020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FBE85-4CBE-4E13-8F7B-5348BF7553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BEC9C-ACF4-41DA-BAB6-BEEB6610F8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C7215-283B-4311-BC06-B8113C33C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1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C0A1-27F7-4FD6-80D6-8CCB2A143297}" type="datetimeFigureOut">
              <a:rPr lang="en-US" smtClean="0"/>
              <a:t>9/11/2020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5A78-0B0D-437D-A12F-B173FE99B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70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 to various work done on </a:t>
            </a:r>
            <a:r>
              <a:rPr lang="en-US"/>
              <a:t>EIP, moved </a:t>
            </a:r>
            <a:r>
              <a:rPr lang="en-US" dirty="0"/>
              <a:t>with urgency and speed.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B5A78-0B0D-437D-A12F-B173FE99B3F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1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B5A78-0B0D-437D-A12F-B173FE99B3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B5A78-0B0D-437D-A12F-B173FE99B3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54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B5A78-0B0D-437D-A12F-B173FE99B3F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B5A78-0B0D-437D-A12F-B173FE99B3F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24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2877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5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4;p2">
            <a:extLst>
              <a:ext uri="{FF2B5EF4-FFF2-40B4-BE49-F238E27FC236}">
                <a16:creationId xmlns:a16="http://schemas.microsoft.com/office/drawing/2014/main" id="{CA29F6C8-8B4C-400A-A3ED-18B4BE8DA2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BA7EA-A184-4DF4-8EBB-A91E226D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315200" cy="1828800"/>
          </a:xfrm>
        </p:spPr>
        <p:txBody>
          <a:bodyPr anchor="b">
            <a:normAutofit/>
          </a:bodyPr>
          <a:lstStyle>
            <a:lvl1pPr algn="l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A08D3-6C7E-4159-BD82-D45797B2E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Google Shape;24;p2">
            <a:extLst>
              <a:ext uri="{FF2B5EF4-FFF2-40B4-BE49-F238E27FC236}">
                <a16:creationId xmlns:a16="http://schemas.microsoft.com/office/drawing/2014/main" id="{CA8B797D-2BF6-498A-B26C-C434D80BEE6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3394F-6E3E-40E8-A6CD-437BA776A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62CF-01B0-45AD-8883-EA0105C42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89AF89-B6D0-4939-AF1B-F5D40D81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457200"/>
          </a:xfrm>
        </p:spPr>
        <p:txBody>
          <a:bodyPr anchor="b">
            <a:normAutofit/>
          </a:bodyPr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813CAE-5F36-488A-B5A9-D1630768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315200" cy="3200400"/>
          </a:xfrm>
        </p:spPr>
        <p:txBody>
          <a:bodyPr tIns="182880">
            <a:normAutofit/>
          </a:bodyPr>
          <a:lstStyle>
            <a:lvl1pPr marL="0" indent="0">
              <a:lnSpc>
                <a:spcPct val="125000"/>
              </a:lnSpc>
              <a:buNone/>
              <a:defRPr sz="16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35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553641" y="452437"/>
            <a:ext cx="8036720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553641" y="1524000"/>
            <a:ext cx="8036720" cy="41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8300" algn="l" rtl="0">
              <a:lnSpc>
                <a:spcPct val="118181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921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3182568" y="608118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5694760" y="608118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188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C893-2BB2-4D1E-9344-29D1563B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91440" rIns="91440" b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4F21-2F8A-4FCD-9F55-400F4ED9A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69913" indent="-227013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8888" indent="-230188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598613" indent="-227013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F6B6-EC94-447D-9237-EBC74E81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8F8C-399C-495C-870B-64DA37A0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FDCCBA93-787C-44F8-BC10-A586D584272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5B8C37D3-1D55-4E67-A767-CFF50E235BB2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121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2B1E-E811-4557-8F72-C6A85FD5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4600"/>
            <a:ext cx="7315200" cy="914400"/>
          </a:xfrm>
        </p:spPr>
        <p:txBody>
          <a:bodyPr anchor="b"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CABA0-CE2C-4BFA-9E7B-5CF11183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5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28E-3116-4FD0-AC75-510462A5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3666-B76E-416E-B323-C48DA5A19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D347A-B17D-4298-9595-9260AD579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715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2FAF8-E27A-4F21-8389-2FE387A2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tIns="0" bIns="0"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1E15-F43C-4D7F-B4FA-78B55751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0DA38E5E-81C6-4F77-B8E1-398073B3D90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DED49877-8E7F-40B1-A508-B6E0B4ACE5ED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45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7AE4-59E8-449E-B4DF-27837B18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A6434-2E84-42E0-A1BF-E441A4B9F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3931920" cy="4206240"/>
          </a:xfrm>
        </p:spPr>
        <p:txBody>
          <a:bodyPr/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E6E02-5814-4514-A52A-BD6C83162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1FEED-8AE9-43BB-A63C-C6F6B86C7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011679"/>
            <a:ext cx="3931920" cy="4206240"/>
          </a:xfrm>
        </p:spPr>
        <p:txBody>
          <a:bodyPr>
            <a:normAutofit/>
          </a:bodyPr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87E0-F3BF-45DA-98A5-31401B73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1753"/>
            <a:ext cx="3657600" cy="274320"/>
          </a:xfrm>
          <a:prstGeom prst="rect">
            <a:avLst/>
          </a:prstGeom>
        </p:spPr>
        <p:txBody>
          <a:bodyPr tIns="0"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8D85B-A078-401C-BB5C-CEF5B31D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1753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Google Shape;18;p1">
            <a:extLst>
              <a:ext uri="{FF2B5EF4-FFF2-40B4-BE49-F238E27FC236}">
                <a16:creationId xmlns:a16="http://schemas.microsoft.com/office/drawing/2014/main" id="{DDC9D735-B8FA-4645-9497-0764ED86188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8;p1">
            <a:extLst>
              <a:ext uri="{FF2B5EF4-FFF2-40B4-BE49-F238E27FC236}">
                <a16:creationId xmlns:a16="http://schemas.microsoft.com/office/drawing/2014/main" id="{CB29F1B3-5948-4940-AF0D-A2851E531C83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0B501E4-A167-431C-824E-1D89AA4E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1243-5E4D-46AE-A496-E532EDC1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FAC9E-F37A-4F10-8975-56A878A4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lIns="0" tIns="0" rIns="0"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A11B-F4B8-4D37-82B8-1E381B78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Google Shape;18;p1">
            <a:extLst>
              <a:ext uri="{FF2B5EF4-FFF2-40B4-BE49-F238E27FC236}">
                <a16:creationId xmlns:a16="http://schemas.microsoft.com/office/drawing/2014/main" id="{B9188D04-D690-49A4-A9EF-4FCFC6E2F31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D2B2056F-C5BD-4332-BE94-C7CBF063A9E9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071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D5DB-1AF2-439A-AAFC-4C76329F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B56D0-0F71-4A17-8A34-9C893075C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B4CC-9718-4428-9EC2-B7B6CD907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2DDAEF24-4266-473D-8F63-BC80BDF7E4B5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ECC68C72-90EA-4F11-B545-A6875B3CD32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199" y="1371599"/>
            <a:ext cx="5303520" cy="4846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0458CF6-A9AA-484A-96C0-D872D2955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3600" y="1371587"/>
            <a:ext cx="2743200" cy="4846320"/>
          </a:xfrm>
        </p:spPr>
        <p:txBody>
          <a:bodyPr anchor="ctr">
            <a:normAutofit/>
          </a:bodyPr>
          <a:lstStyle>
            <a:lvl1pPr marL="0" indent="0">
              <a:lnSpc>
                <a:spcPct val="125000"/>
              </a:lnSpc>
              <a:buNone/>
              <a:defRPr sz="12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7113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53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27E1-59B1-4109-B00D-77FCF2F0E3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8229600" cy="457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9C32F-8944-4292-9815-F00BCD9324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964E1-C47E-41DD-86F9-0F6D1A7BF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EFB8B5D-35A5-42BB-815E-DB7BD3D2E5B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201" y="863441"/>
            <a:ext cx="8229599" cy="4754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720406-74E3-4658-BAF7-71EF103117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50242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4046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4D5FE-D59F-4549-A0DE-13C1EEE0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E96E-F11A-42CB-AF73-78C7A789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B05325-841A-458C-AA70-9DD6ED3D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F99F84-89F6-4B58-A35F-EE23C83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84AE4-7059-4EBF-AB81-A7709511C68F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927E38-F00A-4852-87B9-F7A8DF6BD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1775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7E2F-1314-42B1-A39C-AB5167AB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77866"/>
          </a:xfrm>
        </p:spPr>
        <p:txBody>
          <a:bodyPr>
            <a:normAutofit/>
          </a:bodyPr>
          <a:lstStyle/>
          <a:p>
            <a:r>
              <a:rPr lang="en-US" sz="2800" dirty="0"/>
              <a:t>EIP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A575-94DA-47B9-B73E-2D91DC573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90190"/>
            <a:ext cx="8229600" cy="16167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/>
              <a:t>Millions of individuals haven’t yet accessed their $1,200 stimulus payment and have until October 15</a:t>
            </a:r>
            <a:r>
              <a:rPr lang="en-US" sz="2600" b="1" baseline="30000" dirty="0"/>
              <a:t>th </a:t>
            </a:r>
            <a:r>
              <a:rPr lang="en-US" sz="2600" b="1" dirty="0"/>
              <a:t> to claim them this year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C087A-1230-41EA-9621-8FF1EB71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4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7E2F-1314-42B1-A39C-AB5167AB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77866"/>
          </a:xfrm>
        </p:spPr>
        <p:txBody>
          <a:bodyPr>
            <a:normAutofit/>
          </a:bodyPr>
          <a:lstStyle/>
          <a:p>
            <a:r>
              <a:rPr lang="en-US" sz="2800" dirty="0"/>
              <a:t>EIP Campaign: Target Population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A575-94DA-47B9-B73E-2D91DC57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and families with incomes under the $12,200 income threshold for required tax filing</a:t>
            </a:r>
          </a:p>
          <a:p>
            <a:r>
              <a:rPr lang="en-US" dirty="0"/>
              <a:t>Recipients of Medicaid, SNAP, TANF  </a:t>
            </a:r>
          </a:p>
          <a:p>
            <a:r>
              <a:rPr lang="en-US" dirty="0"/>
              <a:t>People struggling with homelessness</a:t>
            </a:r>
          </a:p>
          <a:p>
            <a:r>
              <a:rPr lang="en-US" dirty="0"/>
              <a:t>People disconnected from the internet and financial institutions </a:t>
            </a:r>
          </a:p>
          <a:p>
            <a:pPr marL="342900" lvl="1" indent="0">
              <a:buNone/>
            </a:pPr>
            <a:endParaRPr lang="en-US" dirty="0"/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C087A-1230-41EA-9621-8FF1EB71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5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7E2F-1314-42B1-A39C-AB5167AB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77866"/>
          </a:xfrm>
        </p:spPr>
        <p:txBody>
          <a:bodyPr>
            <a:normAutofit/>
          </a:bodyPr>
          <a:lstStyle/>
          <a:p>
            <a:r>
              <a:rPr lang="en-US" sz="2800" dirty="0"/>
              <a:t>EIP Campaign: Opportunity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A575-94DA-47B9-B73E-2D91DC57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Lack of awareness</a:t>
            </a:r>
          </a:p>
          <a:p>
            <a:r>
              <a:rPr lang="en-US" dirty="0"/>
              <a:t>Assumption that process if complex and cumbersome </a:t>
            </a:r>
          </a:p>
          <a:p>
            <a:r>
              <a:rPr lang="en-US" dirty="0"/>
              <a:t>Need assistance entering their information </a:t>
            </a:r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C087A-1230-41EA-9621-8FF1EB71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0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7E2F-1314-42B1-A39C-AB5167AB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77866"/>
          </a:xfrm>
        </p:spPr>
        <p:txBody>
          <a:bodyPr>
            <a:normAutofit/>
          </a:bodyPr>
          <a:lstStyle/>
          <a:p>
            <a:r>
              <a:rPr lang="en-US" sz="2800" dirty="0"/>
              <a:t>EIP Campaign: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A575-94DA-47B9-B73E-2D91DC57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Guide and flyer</a:t>
            </a:r>
            <a:r>
              <a:rPr lang="en-US" dirty="0"/>
              <a:t>: Core content includes a practical, step-by-step guide for frontline workers on how to increase awareness and provide assistance to clients</a:t>
            </a:r>
          </a:p>
          <a:p>
            <a:pPr lvl="0"/>
            <a:r>
              <a:rPr lang="en-US" b="1" dirty="0"/>
              <a:t>Webinars:</a:t>
            </a:r>
            <a:r>
              <a:rPr lang="en-US" dirty="0"/>
              <a:t> Review of the guide and opportunity to answer questions for general public and more targeted to specific groups </a:t>
            </a:r>
          </a:p>
          <a:p>
            <a:pPr lvl="0"/>
            <a:r>
              <a:rPr lang="en-US" b="1" dirty="0"/>
              <a:t>Blog and emails</a:t>
            </a:r>
            <a:r>
              <a:rPr lang="en-US" dirty="0"/>
              <a:t>: Supporting content where the guide and flyer are shared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C087A-1230-41EA-9621-8FF1EB71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1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7E2F-1314-42B1-A39C-AB5167AB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77866"/>
          </a:xfrm>
        </p:spPr>
        <p:txBody>
          <a:bodyPr>
            <a:normAutofit/>
          </a:bodyPr>
          <a:lstStyle/>
          <a:p>
            <a:r>
              <a:rPr lang="en-US" sz="2800" dirty="0"/>
              <a:t>EIP Campaign: Roll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A575-94DA-47B9-B73E-2D91DC57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Focused dissemination to </a:t>
            </a:r>
            <a:r>
              <a:rPr lang="en-US" b="1" dirty="0"/>
              <a:t>intermediary organizations </a:t>
            </a:r>
            <a:r>
              <a:rPr lang="en-US" dirty="0"/>
              <a:t>intersecting with the target population and serving large volumes of consumers ranging including the public, private, and non-profit sectors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Comprehensive distribution to </a:t>
            </a:r>
            <a:r>
              <a:rPr lang="en-US" b="1" dirty="0"/>
              <a:t>hundreds of organizations and thousands of individuals </a:t>
            </a:r>
            <a:r>
              <a:rPr lang="en-US" dirty="0"/>
              <a:t>via relationships with Consumer Education and External Affairs offices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C087A-1230-41EA-9621-8FF1EB71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0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53331"/>
          </a:xfrm>
        </p:spPr>
        <p:txBody>
          <a:bodyPr>
            <a:normAutofit/>
          </a:bodyPr>
          <a:lstStyle/>
          <a:p>
            <a:r>
              <a:rPr lang="en-US" sz="2800" dirty="0"/>
              <a:t>EIP Campaign: CFPB Guide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4C6D10-ECF9-4151-ABAE-545327055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418" y="1393414"/>
            <a:ext cx="3764987" cy="488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7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"/>
    </mc:Choice>
    <mc:Fallback xmlns="">
      <p:transition spd="slow" advTm="311"/>
    </mc:Fallback>
  </mc:AlternateContent>
</p:sld>
</file>

<file path=ppt/theme/theme1.xml><?xml version="1.0" encoding="utf-8"?>
<a:theme xmlns:a="http://schemas.openxmlformats.org/drawingml/2006/main" name="CFPB PowerPoint Theme">
  <a:themeElements>
    <a:clrScheme name="CFPB PowerPoint Color Theme">
      <a:dk1>
        <a:srgbClr val="000000"/>
      </a:dk1>
      <a:lt1>
        <a:sysClr val="window" lastClr="FFFFFF"/>
      </a:lt1>
      <a:dk2>
        <a:srgbClr val="1E9642"/>
      </a:dk2>
      <a:lt2>
        <a:srgbClr val="F8F8F8"/>
      </a:lt2>
      <a:accent1>
        <a:srgbClr val="0050B4"/>
      </a:accent1>
      <a:accent2>
        <a:srgbClr val="1E9642"/>
      </a:accent2>
      <a:accent3>
        <a:srgbClr val="D14124"/>
      </a:accent3>
      <a:accent4>
        <a:srgbClr val="257675"/>
      </a:accent4>
      <a:accent5>
        <a:srgbClr val="DC731C"/>
      </a:accent5>
      <a:accent6>
        <a:srgbClr val="8A6C57"/>
      </a:accent6>
      <a:hlink>
        <a:srgbClr val="254B87"/>
      </a:hlink>
      <a:folHlink>
        <a:srgbClr val="254B87"/>
      </a:folHlink>
    </a:clrScheme>
    <a:fontScheme name="CFPB PPT Font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CFPB PPT Template.potx" id="{8DFD8C57-428D-42B2-A677-55C0B6B6CA94}" vid="{78192663-1906-42D5-891B-0B2AF05C1A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A77B04D7F8B44956AD586C4D74D6D" ma:contentTypeVersion="13" ma:contentTypeDescription="Create a new document." ma:contentTypeScope="" ma:versionID="093b488fa55084e5b0b68e1a4ca8e7ab">
  <xsd:schema xmlns:xsd="http://www.w3.org/2001/XMLSchema" xmlns:xs="http://www.w3.org/2001/XMLSchema" xmlns:p="http://schemas.microsoft.com/office/2006/metadata/properties" xmlns:ns3="5e235464-3eab-4882-a6fa-f70788ea5378" xmlns:ns4="e80f9f4d-562c-40f5-9ba3-7e77dd844002" targetNamespace="http://schemas.microsoft.com/office/2006/metadata/properties" ma:root="true" ma:fieldsID="09683081177877c6ba8829116d417d41" ns3:_="" ns4:_="">
    <xsd:import namespace="5e235464-3eab-4882-a6fa-f70788ea5378"/>
    <xsd:import namespace="e80f9f4d-562c-40f5-9ba3-7e77dd8440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35464-3eab-4882-a6fa-f70788ea5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f9f4d-562c-40f5-9ba3-7e77dd844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2ED9C7-79F0-4288-B257-C8349F2E9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235464-3eab-4882-a6fa-f70788ea5378"/>
    <ds:schemaRef ds:uri="e80f9f4d-562c-40f5-9ba3-7e77dd844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46908-85DF-45EA-9290-3A22BDB93E3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80f9f4d-562c-40f5-9ba3-7e77dd844002"/>
    <ds:schemaRef ds:uri="5e235464-3eab-4882-a6fa-f70788ea537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84689C-A140-4CA0-9883-083CCE028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223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Noto Sans Symbols</vt:lpstr>
      <vt:lpstr>Wingdings</vt:lpstr>
      <vt:lpstr>CFPB PowerPoint Theme</vt:lpstr>
      <vt:lpstr>EIP Campaign</vt:lpstr>
      <vt:lpstr>EIP Campaign: Target Population </vt:lpstr>
      <vt:lpstr>EIP Campaign: Opportunity </vt:lpstr>
      <vt:lpstr>EIP Campaign: Content</vt:lpstr>
      <vt:lpstr>EIP Campaign: Roll Out</vt:lpstr>
      <vt:lpstr>EIP Campaign: CFPB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Consumers Claim the Economic Impact Payment</dc:title>
  <dc:creator>Barrero, Johanna</dc:creator>
  <cp:lastModifiedBy>Wegner, Theodore (CFPB)</cp:lastModifiedBy>
  <cp:revision>59</cp:revision>
  <dcterms:created xsi:type="dcterms:W3CDTF">2020-08-04T04:21:15Z</dcterms:created>
  <dcterms:modified xsi:type="dcterms:W3CDTF">2020-09-11T17:35:31Z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0x01010024EA77B04D7F8B44956AD586C4D74D6D</vt:lpwstr>
  </property>
</Properties>
</file>