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4"/>
  </p:sldMasterIdLst>
  <p:notesMasterIdLst>
    <p:notesMasterId r:id="rId12"/>
  </p:notesMasterIdLst>
  <p:handoutMasterIdLst>
    <p:handoutMasterId r:id="rId13"/>
  </p:handoutMasterIdLst>
  <p:sldIdLst>
    <p:sldId id="484" r:id="rId5"/>
    <p:sldId id="479" r:id="rId6"/>
    <p:sldId id="494" r:id="rId7"/>
    <p:sldId id="499" r:id="rId8"/>
    <p:sldId id="502" r:id="rId9"/>
    <p:sldId id="501" r:id="rId10"/>
    <p:sldId id="48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2880" userDrawn="1">
          <p15:clr>
            <a:srgbClr val="A4A3A4"/>
          </p15:clr>
        </p15:guide>
        <p15:guide id="3" pos="288" userDrawn="1">
          <p15:clr>
            <a:srgbClr val="A4A3A4"/>
          </p15:clr>
        </p15:guide>
        <p15:guide id="4" pos="5472" userDrawn="1">
          <p15:clr>
            <a:srgbClr val="A4A3A4"/>
          </p15:clr>
        </p15:guide>
        <p15:guide id="5" orient="horz" pos="144" userDrawn="1">
          <p15:clr>
            <a:srgbClr val="A4A3A4"/>
          </p15:clr>
        </p15:guide>
        <p15:guide id="6" orient="horz" pos="41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nwald, Charles (CFPB)" initials="GC(" lastIdx="4" clrIdx="0">
    <p:extLst>
      <p:ext uri="{19B8F6BF-5375-455C-9EA6-DF929625EA0E}">
        <p15:presenceInfo xmlns:p15="http://schemas.microsoft.com/office/powerpoint/2012/main" userId="S::Charles.Greenwald@cfpb.gov::6a7cb2ff-8561-4776-8573-041e594edb19" providerId="AD"/>
      </p:ext>
    </p:extLst>
  </p:cmAuthor>
  <p:cmAuthor id="2" name="Ahmad, Farah (CFPB)" initials="AF(" lastIdx="18" clrIdx="1">
    <p:extLst>
      <p:ext uri="{19B8F6BF-5375-455C-9EA6-DF929625EA0E}">
        <p15:presenceInfo xmlns:p15="http://schemas.microsoft.com/office/powerpoint/2012/main" userId="S::Farah.Ahmad@cfpb.gov::532ba807-a936-430e-a557-93a331729979" providerId="AD"/>
      </p:ext>
    </p:extLst>
  </p:cmAuthor>
  <p:cmAuthor id="3" name="Farrar, Davida (CFPB)" initials="FD(" lastIdx="2" clrIdx="2">
    <p:extLst>
      <p:ext uri="{19B8F6BF-5375-455C-9EA6-DF929625EA0E}">
        <p15:presenceInfo xmlns:p15="http://schemas.microsoft.com/office/powerpoint/2012/main" userId="S::Davida.Farrar@cfpb.gov::91992588-aaa7-4054-99c4-065563d7a7cc" providerId="AD"/>
      </p:ext>
    </p:extLst>
  </p:cmAuthor>
  <p:cmAuthor id="4" name="Neas, Bruce (CFPB)" initials="NB(" lastIdx="4" clrIdx="3">
    <p:extLst>
      <p:ext uri="{19B8F6BF-5375-455C-9EA6-DF929625EA0E}">
        <p15:presenceInfo xmlns:p15="http://schemas.microsoft.com/office/powerpoint/2012/main" userId="S::Bruce.Neas@cfpb.gov::d497e424-e926-448b-8937-9c8b7cfa2bdc" providerId="AD"/>
      </p:ext>
    </p:extLst>
  </p:cmAuthor>
  <p:cmAuthor id="5" name="Brown, Desmond (CFPB)" initials="BD(" lastIdx="2" clrIdx="4">
    <p:extLst>
      <p:ext uri="{19B8F6BF-5375-455C-9EA6-DF929625EA0E}">
        <p15:presenceInfo xmlns:p15="http://schemas.microsoft.com/office/powerpoint/2012/main" userId="S::Desmond.Brown@cfpb.gov::98091ad1-5013-4895-b6b7-ba6a61986ced" providerId="AD"/>
      </p:ext>
    </p:extLst>
  </p:cmAuthor>
  <p:cmAuthor id="6" name="Cuffee, Antonia (CFPB)" initials="CA(" lastIdx="4" clrIdx="5">
    <p:extLst>
      <p:ext uri="{19B8F6BF-5375-455C-9EA6-DF929625EA0E}">
        <p15:presenceInfo xmlns:p15="http://schemas.microsoft.com/office/powerpoint/2012/main" userId="S::Antonia.Cuffee@cfpb.gov::1f0c6901-dadf-4a92-93b3-e47ccc7ce4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C91"/>
    <a:srgbClr val="E7E7E7"/>
    <a:srgbClr val="5A5D61"/>
    <a:srgbClr val="434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9" autoAdjust="0"/>
    <p:restoredTop sz="62917" autoAdjust="0"/>
  </p:normalViewPr>
  <p:slideViewPr>
    <p:cSldViewPr snapToGrid="0" showGuides="1">
      <p:cViewPr varScale="1">
        <p:scale>
          <a:sx n="43" d="100"/>
          <a:sy n="43" d="100"/>
        </p:scale>
        <p:origin x="1900" y="20"/>
      </p:cViewPr>
      <p:guideLst>
        <p:guide orient="horz" pos="864"/>
        <p:guide pos="2880"/>
        <p:guide pos="288"/>
        <p:guide pos="5472"/>
        <p:guide orient="horz" pos="144"/>
        <p:guide orient="horz" pos="4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E2803-7AC4-4F6C-84C6-FF9D7A3C16D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588CBEB-8549-4D84-97C8-5E399AAA76AB}">
      <dgm:prSet phldrT="[Text]"/>
      <dgm:spPr>
        <a:solidFill>
          <a:schemeClr val="tx2"/>
        </a:solidFill>
      </dgm:spPr>
      <dgm:t>
        <a:bodyPr/>
        <a:lstStyle/>
        <a:p>
          <a:r>
            <a:rPr lang="en-US" dirty="0"/>
            <a:t>Office of Older Americans</a:t>
          </a:r>
        </a:p>
      </dgm:t>
    </dgm:pt>
    <dgm:pt modelId="{1F003C67-0C7E-4AD6-A848-F0F2EFD18E93}" type="parTrans" cxnId="{30F1AFAE-ED75-485F-9ACB-E4910E9C358D}">
      <dgm:prSet/>
      <dgm:spPr/>
      <dgm:t>
        <a:bodyPr/>
        <a:lstStyle/>
        <a:p>
          <a:endParaRPr lang="en-US"/>
        </a:p>
      </dgm:t>
    </dgm:pt>
    <dgm:pt modelId="{58B984FF-1D4F-4025-B036-B428AD4AE438}" type="sibTrans" cxnId="{30F1AFAE-ED75-485F-9ACB-E4910E9C358D}">
      <dgm:prSet/>
      <dgm:spPr/>
      <dgm:t>
        <a:bodyPr/>
        <a:lstStyle/>
        <a:p>
          <a:endParaRPr lang="en-US"/>
        </a:p>
      </dgm:t>
    </dgm:pt>
    <dgm:pt modelId="{DB38940E-9638-41E3-9656-62A386E3B58E}">
      <dgm:prSet phldrT="[Text]"/>
      <dgm:spPr/>
      <dgm:t>
        <a:bodyPr/>
        <a:lstStyle/>
        <a:p>
          <a:r>
            <a:rPr lang="en-US" dirty="0"/>
            <a:t>Elder Fraud Prevention and Response Networks</a:t>
          </a:r>
        </a:p>
      </dgm:t>
    </dgm:pt>
    <dgm:pt modelId="{929C6288-E196-48D0-961F-1E31906D87DC}" type="parTrans" cxnId="{EAC43EF0-B85A-4E72-B06F-9ADAE75ABF9D}">
      <dgm:prSet/>
      <dgm:spPr/>
      <dgm:t>
        <a:bodyPr/>
        <a:lstStyle/>
        <a:p>
          <a:endParaRPr lang="en-US"/>
        </a:p>
      </dgm:t>
    </dgm:pt>
    <dgm:pt modelId="{02C9B298-7B2D-4D4E-A105-AB87D23A082B}" type="sibTrans" cxnId="{EAC43EF0-B85A-4E72-B06F-9ADAE75ABF9D}">
      <dgm:prSet/>
      <dgm:spPr/>
      <dgm:t>
        <a:bodyPr/>
        <a:lstStyle/>
        <a:p>
          <a:endParaRPr lang="en-US"/>
        </a:p>
      </dgm:t>
    </dgm:pt>
    <dgm:pt modelId="{F1CB9BCB-8330-46E8-BDEA-D0B4D02C6F5C}">
      <dgm:prSet phldrT="[Text]"/>
      <dgm:spPr>
        <a:solidFill>
          <a:schemeClr val="tx2"/>
        </a:solidFill>
      </dgm:spPr>
      <dgm:t>
        <a:bodyPr/>
        <a:lstStyle/>
        <a:p>
          <a:r>
            <a:rPr lang="en-US" dirty="0"/>
            <a:t>Section for Students and Young Consumers</a:t>
          </a:r>
        </a:p>
      </dgm:t>
    </dgm:pt>
    <dgm:pt modelId="{8CB69416-2BBC-4AE9-B0F6-1B43A6FDC672}" type="parTrans" cxnId="{9252368E-BC24-44C7-A040-F5CBC40155C8}">
      <dgm:prSet/>
      <dgm:spPr/>
      <dgm:t>
        <a:bodyPr/>
        <a:lstStyle/>
        <a:p>
          <a:endParaRPr lang="en-US"/>
        </a:p>
      </dgm:t>
    </dgm:pt>
    <dgm:pt modelId="{545F0F09-A272-4F48-ACDC-50A8545DDDB4}" type="sibTrans" cxnId="{9252368E-BC24-44C7-A040-F5CBC40155C8}">
      <dgm:prSet/>
      <dgm:spPr/>
      <dgm:t>
        <a:bodyPr/>
        <a:lstStyle/>
        <a:p>
          <a:endParaRPr lang="en-US"/>
        </a:p>
      </dgm:t>
    </dgm:pt>
    <dgm:pt modelId="{6A885D80-6BC6-4251-95FC-AA283FB20874}">
      <dgm:prSet phldrT="[Text]"/>
      <dgm:spPr/>
      <dgm:t>
        <a:bodyPr/>
        <a:lstStyle/>
        <a:p>
          <a:r>
            <a:rPr lang="en-US" dirty="0"/>
            <a:t>Paying for College Tools</a:t>
          </a:r>
        </a:p>
      </dgm:t>
    </dgm:pt>
    <dgm:pt modelId="{05CF9F27-8BDE-4F66-8EC9-73626AF5D076}" type="parTrans" cxnId="{4D996C80-B616-4BD8-AE21-5D44F64B2415}">
      <dgm:prSet/>
      <dgm:spPr/>
      <dgm:t>
        <a:bodyPr/>
        <a:lstStyle/>
        <a:p>
          <a:endParaRPr lang="en-US"/>
        </a:p>
      </dgm:t>
    </dgm:pt>
    <dgm:pt modelId="{5BBD543A-C0EB-4910-9634-C09A9FF6442D}" type="sibTrans" cxnId="{4D996C80-B616-4BD8-AE21-5D44F64B2415}">
      <dgm:prSet/>
      <dgm:spPr/>
      <dgm:t>
        <a:bodyPr/>
        <a:lstStyle/>
        <a:p>
          <a:endParaRPr lang="en-US"/>
        </a:p>
      </dgm:t>
    </dgm:pt>
    <dgm:pt modelId="{521AE6DE-4343-4880-A255-BAF4D6E710E8}">
      <dgm:prSet phldrT="[Text]"/>
      <dgm:spPr>
        <a:solidFill>
          <a:schemeClr val="tx2"/>
        </a:solidFill>
      </dgm:spPr>
      <dgm:t>
        <a:bodyPr/>
        <a:lstStyle/>
        <a:p>
          <a:r>
            <a:rPr lang="en-US" dirty="0"/>
            <a:t>Office of Servicemembers Affairs</a:t>
          </a:r>
        </a:p>
      </dgm:t>
    </dgm:pt>
    <dgm:pt modelId="{52DC23CE-ED51-43F5-A8CB-8588C130E9B7}" type="parTrans" cxnId="{70516D96-63E9-401A-9353-6F52732773B6}">
      <dgm:prSet/>
      <dgm:spPr/>
      <dgm:t>
        <a:bodyPr/>
        <a:lstStyle/>
        <a:p>
          <a:endParaRPr lang="en-US"/>
        </a:p>
      </dgm:t>
    </dgm:pt>
    <dgm:pt modelId="{10DDA914-DFAD-4CDB-A125-9145DFE06863}" type="sibTrans" cxnId="{70516D96-63E9-401A-9353-6F52732773B6}">
      <dgm:prSet/>
      <dgm:spPr/>
      <dgm:t>
        <a:bodyPr/>
        <a:lstStyle/>
        <a:p>
          <a:endParaRPr lang="en-US"/>
        </a:p>
      </dgm:t>
    </dgm:pt>
    <dgm:pt modelId="{0C302A85-DAC9-400D-8430-4576D4636424}">
      <dgm:prSet phldrT="[Text]"/>
      <dgm:spPr/>
      <dgm:t>
        <a:bodyPr/>
        <a:lstStyle/>
        <a:p>
          <a:r>
            <a:rPr lang="en-US" dirty="0"/>
            <a:t>Financially Fit Report</a:t>
          </a:r>
        </a:p>
      </dgm:t>
    </dgm:pt>
    <dgm:pt modelId="{4A975F14-56B7-4C49-AE7F-1A9E61AE4C3C}" type="parTrans" cxnId="{9684C5E1-D102-4279-BE0C-50E7047C2796}">
      <dgm:prSet/>
      <dgm:spPr/>
      <dgm:t>
        <a:bodyPr/>
        <a:lstStyle/>
        <a:p>
          <a:endParaRPr lang="en-US"/>
        </a:p>
      </dgm:t>
    </dgm:pt>
    <dgm:pt modelId="{F4CD26CA-9C16-459E-82D6-226E1DF2198B}" type="sibTrans" cxnId="{9684C5E1-D102-4279-BE0C-50E7047C2796}">
      <dgm:prSet/>
      <dgm:spPr/>
      <dgm:t>
        <a:bodyPr/>
        <a:lstStyle/>
        <a:p>
          <a:endParaRPr lang="en-US"/>
        </a:p>
      </dgm:t>
    </dgm:pt>
    <dgm:pt modelId="{5E6D7BDB-4E47-48D2-A98F-C26393681AE2}">
      <dgm:prSet phldrT="[Text]"/>
      <dgm:spPr>
        <a:solidFill>
          <a:schemeClr val="tx2"/>
        </a:solidFill>
      </dgm:spPr>
      <dgm:t>
        <a:bodyPr/>
        <a:lstStyle/>
        <a:p>
          <a:r>
            <a:rPr lang="en-US" dirty="0"/>
            <a:t>Office of Community Affairs</a:t>
          </a:r>
        </a:p>
      </dgm:t>
    </dgm:pt>
    <dgm:pt modelId="{4246EBC9-4602-4465-8C13-28AE42F27658}" type="parTrans" cxnId="{31D67DB0-0A93-4814-8BF8-9DAF636F18D3}">
      <dgm:prSet/>
      <dgm:spPr/>
      <dgm:t>
        <a:bodyPr/>
        <a:lstStyle/>
        <a:p>
          <a:endParaRPr lang="en-US"/>
        </a:p>
      </dgm:t>
    </dgm:pt>
    <dgm:pt modelId="{D8FA57B9-C5A4-4D7F-8A6D-CADF72047FF9}" type="sibTrans" cxnId="{31D67DB0-0A93-4814-8BF8-9DAF636F18D3}">
      <dgm:prSet/>
      <dgm:spPr/>
      <dgm:t>
        <a:bodyPr/>
        <a:lstStyle/>
        <a:p>
          <a:endParaRPr lang="en-US"/>
        </a:p>
      </dgm:t>
    </dgm:pt>
    <dgm:pt modelId="{B1A059F3-3DD7-4D58-A1C0-FE5B6F499160}">
      <dgm:prSet phldrT="[Text]"/>
      <dgm:spPr>
        <a:solidFill>
          <a:schemeClr val="tx2"/>
        </a:solidFill>
      </dgm:spPr>
      <dgm:t>
        <a:bodyPr/>
        <a:lstStyle/>
        <a:p>
          <a:r>
            <a:rPr lang="en-US" dirty="0"/>
            <a:t>Office of Financial Education</a:t>
          </a:r>
        </a:p>
      </dgm:t>
    </dgm:pt>
    <dgm:pt modelId="{C81345A3-8D80-4945-A1FD-202307E7805E}" type="parTrans" cxnId="{65EFB2FE-5EA4-475F-93EF-35ECA316125D}">
      <dgm:prSet/>
      <dgm:spPr/>
      <dgm:t>
        <a:bodyPr/>
        <a:lstStyle/>
        <a:p>
          <a:endParaRPr lang="en-US"/>
        </a:p>
      </dgm:t>
    </dgm:pt>
    <dgm:pt modelId="{C13FE8AB-F52F-4D9B-BB57-8CB1116D68CC}" type="sibTrans" cxnId="{65EFB2FE-5EA4-475F-93EF-35ECA316125D}">
      <dgm:prSet/>
      <dgm:spPr/>
      <dgm:t>
        <a:bodyPr/>
        <a:lstStyle/>
        <a:p>
          <a:endParaRPr lang="en-US"/>
        </a:p>
      </dgm:t>
    </dgm:pt>
    <dgm:pt modelId="{569C9195-CED8-4763-A097-67B94C368B16}">
      <dgm:prSet phldrT="[Text]"/>
      <dgm:spPr/>
      <dgm:t>
        <a:bodyPr/>
        <a:lstStyle/>
        <a:p>
          <a:r>
            <a:rPr lang="en-US" dirty="0"/>
            <a:t>Credit Builder Loans Report</a:t>
          </a:r>
        </a:p>
      </dgm:t>
    </dgm:pt>
    <dgm:pt modelId="{BC060C78-B546-46D6-AFA4-FF96369B9892}" type="parTrans" cxnId="{AE75B798-FA41-4B8A-B828-1556F7CE1B47}">
      <dgm:prSet/>
      <dgm:spPr/>
      <dgm:t>
        <a:bodyPr/>
        <a:lstStyle/>
        <a:p>
          <a:endParaRPr lang="en-US"/>
        </a:p>
      </dgm:t>
    </dgm:pt>
    <dgm:pt modelId="{F64D0ABE-8A33-498F-BD2B-1C95ECB89F7D}" type="sibTrans" cxnId="{AE75B798-FA41-4B8A-B828-1556F7CE1B47}">
      <dgm:prSet/>
      <dgm:spPr/>
      <dgm:t>
        <a:bodyPr/>
        <a:lstStyle/>
        <a:p>
          <a:endParaRPr lang="en-US"/>
        </a:p>
      </dgm:t>
    </dgm:pt>
    <dgm:pt modelId="{84892604-5517-43DC-90F0-5F867A2D3783}">
      <dgm:prSet phldrT="[Text]"/>
      <dgm:spPr/>
      <dgm:t>
        <a:bodyPr/>
        <a:lstStyle/>
        <a:p>
          <a:r>
            <a:rPr lang="en-US" dirty="0"/>
            <a:t>K-12 Teacher Activities</a:t>
          </a:r>
        </a:p>
      </dgm:t>
    </dgm:pt>
    <dgm:pt modelId="{D1BB9734-9B9E-462E-87C2-8E4A31492E00}" type="parTrans" cxnId="{D594F7A6-1DED-495B-892E-327BBDD65847}">
      <dgm:prSet/>
      <dgm:spPr/>
      <dgm:t>
        <a:bodyPr/>
        <a:lstStyle/>
        <a:p>
          <a:endParaRPr lang="en-US"/>
        </a:p>
      </dgm:t>
    </dgm:pt>
    <dgm:pt modelId="{4EF08DB7-97AD-40E4-9F40-9E5B6FC322B4}" type="sibTrans" cxnId="{D594F7A6-1DED-495B-892E-327BBDD65847}">
      <dgm:prSet/>
      <dgm:spPr/>
      <dgm:t>
        <a:bodyPr/>
        <a:lstStyle/>
        <a:p>
          <a:endParaRPr lang="en-US"/>
        </a:p>
      </dgm:t>
    </dgm:pt>
    <dgm:pt modelId="{31AC5026-1C40-4169-BA3A-AFC6A5CEA779}" type="pres">
      <dgm:prSet presAssocID="{5FBE2803-7AC4-4F6C-84C6-FF9D7A3C16D4}" presName="Name0" presStyleCnt="0">
        <dgm:presLayoutVars>
          <dgm:dir/>
          <dgm:animLvl val="lvl"/>
          <dgm:resizeHandles val="exact"/>
        </dgm:presLayoutVars>
      </dgm:prSet>
      <dgm:spPr/>
    </dgm:pt>
    <dgm:pt modelId="{4B8054C3-B9A7-4B3A-BB5B-C9D06258D4C6}" type="pres">
      <dgm:prSet presAssocID="{F588CBEB-8549-4D84-97C8-5E399AAA76AB}" presName="linNode" presStyleCnt="0"/>
      <dgm:spPr/>
    </dgm:pt>
    <dgm:pt modelId="{709DA6AA-FEA9-4CE5-80C4-E3332E9A1D1B}" type="pres">
      <dgm:prSet presAssocID="{F588CBEB-8549-4D84-97C8-5E399AAA76AB}" presName="parentText" presStyleLbl="node1" presStyleIdx="0" presStyleCnt="5">
        <dgm:presLayoutVars>
          <dgm:chMax val="1"/>
          <dgm:bulletEnabled val="1"/>
        </dgm:presLayoutVars>
      </dgm:prSet>
      <dgm:spPr/>
    </dgm:pt>
    <dgm:pt modelId="{5E05D5FB-168F-4EBB-BE06-85E76073BB30}" type="pres">
      <dgm:prSet presAssocID="{F588CBEB-8549-4D84-97C8-5E399AAA76AB}" presName="descendantText" presStyleLbl="alignAccFollowNode1" presStyleIdx="0" presStyleCnt="5">
        <dgm:presLayoutVars>
          <dgm:bulletEnabled val="1"/>
        </dgm:presLayoutVars>
      </dgm:prSet>
      <dgm:spPr/>
    </dgm:pt>
    <dgm:pt modelId="{CB112A8A-54D2-4373-A6A6-5FC6394CAC9F}" type="pres">
      <dgm:prSet presAssocID="{58B984FF-1D4F-4025-B036-B428AD4AE438}" presName="sp" presStyleCnt="0"/>
      <dgm:spPr/>
    </dgm:pt>
    <dgm:pt modelId="{406F79AF-6798-406E-B708-AF573928F03D}" type="pres">
      <dgm:prSet presAssocID="{F1CB9BCB-8330-46E8-BDEA-D0B4D02C6F5C}" presName="linNode" presStyleCnt="0"/>
      <dgm:spPr/>
    </dgm:pt>
    <dgm:pt modelId="{33DB20D3-7239-4AE7-9C6B-1D318FE66E65}" type="pres">
      <dgm:prSet presAssocID="{F1CB9BCB-8330-46E8-BDEA-D0B4D02C6F5C}" presName="parentText" presStyleLbl="node1" presStyleIdx="1" presStyleCnt="5">
        <dgm:presLayoutVars>
          <dgm:chMax val="1"/>
          <dgm:bulletEnabled val="1"/>
        </dgm:presLayoutVars>
      </dgm:prSet>
      <dgm:spPr/>
    </dgm:pt>
    <dgm:pt modelId="{C8C9F673-6D65-4580-98B8-5C4DB64C4565}" type="pres">
      <dgm:prSet presAssocID="{F1CB9BCB-8330-46E8-BDEA-D0B4D02C6F5C}" presName="descendantText" presStyleLbl="alignAccFollowNode1" presStyleIdx="1" presStyleCnt="5">
        <dgm:presLayoutVars>
          <dgm:bulletEnabled val="1"/>
        </dgm:presLayoutVars>
      </dgm:prSet>
      <dgm:spPr/>
    </dgm:pt>
    <dgm:pt modelId="{CF1396FC-6061-4C5F-8EFF-23D23B683E4C}" type="pres">
      <dgm:prSet presAssocID="{545F0F09-A272-4F48-ACDC-50A8545DDDB4}" presName="sp" presStyleCnt="0"/>
      <dgm:spPr/>
    </dgm:pt>
    <dgm:pt modelId="{3BFBC7E4-7AC7-4DEF-826C-435F4A25B829}" type="pres">
      <dgm:prSet presAssocID="{521AE6DE-4343-4880-A255-BAF4D6E710E8}" presName="linNode" presStyleCnt="0"/>
      <dgm:spPr/>
    </dgm:pt>
    <dgm:pt modelId="{55182340-F9DF-4C04-8D8C-C7C20D847AD1}" type="pres">
      <dgm:prSet presAssocID="{521AE6DE-4343-4880-A255-BAF4D6E710E8}" presName="parentText" presStyleLbl="node1" presStyleIdx="2" presStyleCnt="5">
        <dgm:presLayoutVars>
          <dgm:chMax val="1"/>
          <dgm:bulletEnabled val="1"/>
        </dgm:presLayoutVars>
      </dgm:prSet>
      <dgm:spPr/>
    </dgm:pt>
    <dgm:pt modelId="{2AF699F1-7AFF-4FAC-BD9E-65BBD63B9B36}" type="pres">
      <dgm:prSet presAssocID="{521AE6DE-4343-4880-A255-BAF4D6E710E8}" presName="descendantText" presStyleLbl="alignAccFollowNode1" presStyleIdx="2" presStyleCnt="5">
        <dgm:presLayoutVars>
          <dgm:bulletEnabled val="1"/>
        </dgm:presLayoutVars>
      </dgm:prSet>
      <dgm:spPr/>
    </dgm:pt>
    <dgm:pt modelId="{F4788FA5-F0E1-461A-939E-E9F49467E519}" type="pres">
      <dgm:prSet presAssocID="{10DDA914-DFAD-4CDB-A125-9145DFE06863}" presName="sp" presStyleCnt="0"/>
      <dgm:spPr/>
    </dgm:pt>
    <dgm:pt modelId="{59B4997D-0CE8-42A1-BB6A-04A3A20FD703}" type="pres">
      <dgm:prSet presAssocID="{5E6D7BDB-4E47-48D2-A98F-C26393681AE2}" presName="linNode" presStyleCnt="0"/>
      <dgm:spPr/>
    </dgm:pt>
    <dgm:pt modelId="{66FFC68F-217C-4402-BC0E-EFC71B06F5D2}" type="pres">
      <dgm:prSet presAssocID="{5E6D7BDB-4E47-48D2-A98F-C26393681AE2}" presName="parentText" presStyleLbl="node1" presStyleIdx="3" presStyleCnt="5">
        <dgm:presLayoutVars>
          <dgm:chMax val="1"/>
          <dgm:bulletEnabled val="1"/>
        </dgm:presLayoutVars>
      </dgm:prSet>
      <dgm:spPr/>
    </dgm:pt>
    <dgm:pt modelId="{557CE8BC-C210-40E8-B149-5FDC5FD738E8}" type="pres">
      <dgm:prSet presAssocID="{5E6D7BDB-4E47-48D2-A98F-C26393681AE2}" presName="descendantText" presStyleLbl="alignAccFollowNode1" presStyleIdx="3" presStyleCnt="5">
        <dgm:presLayoutVars>
          <dgm:bulletEnabled val="1"/>
        </dgm:presLayoutVars>
      </dgm:prSet>
      <dgm:spPr/>
    </dgm:pt>
    <dgm:pt modelId="{0C8D170C-4A8B-4064-8B38-36971689F4E1}" type="pres">
      <dgm:prSet presAssocID="{D8FA57B9-C5A4-4D7F-8A6D-CADF72047FF9}" presName="sp" presStyleCnt="0"/>
      <dgm:spPr/>
    </dgm:pt>
    <dgm:pt modelId="{E26F74AE-9003-4A50-9771-BC44AFC1EF62}" type="pres">
      <dgm:prSet presAssocID="{B1A059F3-3DD7-4D58-A1C0-FE5B6F499160}" presName="linNode" presStyleCnt="0"/>
      <dgm:spPr/>
    </dgm:pt>
    <dgm:pt modelId="{78715C4F-A3F5-4EE1-A45A-45AF1E7C2A10}" type="pres">
      <dgm:prSet presAssocID="{B1A059F3-3DD7-4D58-A1C0-FE5B6F499160}" presName="parentText" presStyleLbl="node1" presStyleIdx="4" presStyleCnt="5">
        <dgm:presLayoutVars>
          <dgm:chMax val="1"/>
          <dgm:bulletEnabled val="1"/>
        </dgm:presLayoutVars>
      </dgm:prSet>
      <dgm:spPr/>
    </dgm:pt>
    <dgm:pt modelId="{E16181C7-5972-4379-ADB6-9F3E896F25CA}" type="pres">
      <dgm:prSet presAssocID="{B1A059F3-3DD7-4D58-A1C0-FE5B6F499160}" presName="descendantText" presStyleLbl="alignAccFollowNode1" presStyleIdx="4" presStyleCnt="5">
        <dgm:presLayoutVars>
          <dgm:bulletEnabled val="1"/>
        </dgm:presLayoutVars>
      </dgm:prSet>
      <dgm:spPr/>
    </dgm:pt>
  </dgm:ptLst>
  <dgm:cxnLst>
    <dgm:cxn modelId="{9DA39B0F-F1EC-4671-AD65-511A1C73590F}" type="presOf" srcId="{521AE6DE-4343-4880-A255-BAF4D6E710E8}" destId="{55182340-F9DF-4C04-8D8C-C7C20D847AD1}" srcOrd="0" destOrd="0" presId="urn:microsoft.com/office/officeart/2005/8/layout/vList5"/>
    <dgm:cxn modelId="{90EDD712-4B9A-41A0-B929-DABAA197A4FC}" type="presOf" srcId="{F588CBEB-8549-4D84-97C8-5E399AAA76AB}" destId="{709DA6AA-FEA9-4CE5-80C4-E3332E9A1D1B}" srcOrd="0" destOrd="0" presId="urn:microsoft.com/office/officeart/2005/8/layout/vList5"/>
    <dgm:cxn modelId="{9CCCF92A-FDF9-467C-A89C-DDEF785BD848}" type="presOf" srcId="{DB38940E-9638-41E3-9656-62A386E3B58E}" destId="{5E05D5FB-168F-4EBB-BE06-85E76073BB30}" srcOrd="0" destOrd="0" presId="urn:microsoft.com/office/officeart/2005/8/layout/vList5"/>
    <dgm:cxn modelId="{7D481046-A171-4D06-A63D-21EB5C999046}" type="presOf" srcId="{0C302A85-DAC9-400D-8430-4576D4636424}" destId="{2AF699F1-7AFF-4FAC-BD9E-65BBD63B9B36}" srcOrd="0" destOrd="0" presId="urn:microsoft.com/office/officeart/2005/8/layout/vList5"/>
    <dgm:cxn modelId="{A2411E48-8C8D-44F4-9BCC-A2B05DF2A67A}" type="presOf" srcId="{5E6D7BDB-4E47-48D2-A98F-C26393681AE2}" destId="{66FFC68F-217C-4402-BC0E-EFC71B06F5D2}" srcOrd="0" destOrd="0" presId="urn:microsoft.com/office/officeart/2005/8/layout/vList5"/>
    <dgm:cxn modelId="{34275858-9CFF-4F9E-9498-145EFFEF04BE}" type="presOf" srcId="{84892604-5517-43DC-90F0-5F867A2D3783}" destId="{E16181C7-5972-4379-ADB6-9F3E896F25CA}" srcOrd="0" destOrd="0" presId="urn:microsoft.com/office/officeart/2005/8/layout/vList5"/>
    <dgm:cxn modelId="{4D996C80-B616-4BD8-AE21-5D44F64B2415}" srcId="{F1CB9BCB-8330-46E8-BDEA-D0B4D02C6F5C}" destId="{6A885D80-6BC6-4251-95FC-AA283FB20874}" srcOrd="0" destOrd="0" parTransId="{05CF9F27-8BDE-4F66-8EC9-73626AF5D076}" sibTransId="{5BBD543A-C0EB-4910-9634-C09A9FF6442D}"/>
    <dgm:cxn modelId="{9252368E-BC24-44C7-A040-F5CBC40155C8}" srcId="{5FBE2803-7AC4-4F6C-84C6-FF9D7A3C16D4}" destId="{F1CB9BCB-8330-46E8-BDEA-D0B4D02C6F5C}" srcOrd="1" destOrd="0" parTransId="{8CB69416-2BBC-4AE9-B0F6-1B43A6FDC672}" sibTransId="{545F0F09-A272-4F48-ACDC-50A8545DDDB4}"/>
    <dgm:cxn modelId="{DD026993-55E7-4CEA-A5E5-4473FCFA2F87}" type="presOf" srcId="{5FBE2803-7AC4-4F6C-84C6-FF9D7A3C16D4}" destId="{31AC5026-1C40-4169-BA3A-AFC6A5CEA779}" srcOrd="0" destOrd="0" presId="urn:microsoft.com/office/officeart/2005/8/layout/vList5"/>
    <dgm:cxn modelId="{70516D96-63E9-401A-9353-6F52732773B6}" srcId="{5FBE2803-7AC4-4F6C-84C6-FF9D7A3C16D4}" destId="{521AE6DE-4343-4880-A255-BAF4D6E710E8}" srcOrd="2" destOrd="0" parTransId="{52DC23CE-ED51-43F5-A8CB-8588C130E9B7}" sibTransId="{10DDA914-DFAD-4CDB-A125-9145DFE06863}"/>
    <dgm:cxn modelId="{AE75B798-FA41-4B8A-B828-1556F7CE1B47}" srcId="{5E6D7BDB-4E47-48D2-A98F-C26393681AE2}" destId="{569C9195-CED8-4763-A097-67B94C368B16}" srcOrd="0" destOrd="0" parTransId="{BC060C78-B546-46D6-AFA4-FF96369B9892}" sibTransId="{F64D0ABE-8A33-498F-BD2B-1C95ECB89F7D}"/>
    <dgm:cxn modelId="{4255FBA2-B7BA-43D4-AF62-B234EC3E458B}" type="presOf" srcId="{6A885D80-6BC6-4251-95FC-AA283FB20874}" destId="{C8C9F673-6D65-4580-98B8-5C4DB64C4565}" srcOrd="0" destOrd="0" presId="urn:microsoft.com/office/officeart/2005/8/layout/vList5"/>
    <dgm:cxn modelId="{D594F7A6-1DED-495B-892E-327BBDD65847}" srcId="{B1A059F3-3DD7-4D58-A1C0-FE5B6F499160}" destId="{84892604-5517-43DC-90F0-5F867A2D3783}" srcOrd="0" destOrd="0" parTransId="{D1BB9734-9B9E-462E-87C2-8E4A31492E00}" sibTransId="{4EF08DB7-97AD-40E4-9F40-9E5B6FC322B4}"/>
    <dgm:cxn modelId="{9471EEAA-6543-40E4-9C1F-6EBDA9C99231}" type="presOf" srcId="{B1A059F3-3DD7-4D58-A1C0-FE5B6F499160}" destId="{78715C4F-A3F5-4EE1-A45A-45AF1E7C2A10}" srcOrd="0" destOrd="0" presId="urn:microsoft.com/office/officeart/2005/8/layout/vList5"/>
    <dgm:cxn modelId="{30F1AFAE-ED75-485F-9ACB-E4910E9C358D}" srcId="{5FBE2803-7AC4-4F6C-84C6-FF9D7A3C16D4}" destId="{F588CBEB-8549-4D84-97C8-5E399AAA76AB}" srcOrd="0" destOrd="0" parTransId="{1F003C67-0C7E-4AD6-A848-F0F2EFD18E93}" sibTransId="{58B984FF-1D4F-4025-B036-B428AD4AE438}"/>
    <dgm:cxn modelId="{31D67DB0-0A93-4814-8BF8-9DAF636F18D3}" srcId="{5FBE2803-7AC4-4F6C-84C6-FF9D7A3C16D4}" destId="{5E6D7BDB-4E47-48D2-A98F-C26393681AE2}" srcOrd="3" destOrd="0" parTransId="{4246EBC9-4602-4465-8C13-28AE42F27658}" sibTransId="{D8FA57B9-C5A4-4D7F-8A6D-CADF72047FF9}"/>
    <dgm:cxn modelId="{9684C5E1-D102-4279-BE0C-50E7047C2796}" srcId="{521AE6DE-4343-4880-A255-BAF4D6E710E8}" destId="{0C302A85-DAC9-400D-8430-4576D4636424}" srcOrd="0" destOrd="0" parTransId="{4A975F14-56B7-4C49-AE7F-1A9E61AE4C3C}" sibTransId="{F4CD26CA-9C16-459E-82D6-226E1DF2198B}"/>
    <dgm:cxn modelId="{EAC43EF0-B85A-4E72-B06F-9ADAE75ABF9D}" srcId="{F588CBEB-8549-4D84-97C8-5E399AAA76AB}" destId="{DB38940E-9638-41E3-9656-62A386E3B58E}" srcOrd="0" destOrd="0" parTransId="{929C6288-E196-48D0-961F-1E31906D87DC}" sibTransId="{02C9B298-7B2D-4D4E-A105-AB87D23A082B}"/>
    <dgm:cxn modelId="{8A5694F0-BAD1-44F0-8658-5812841E3B05}" type="presOf" srcId="{F1CB9BCB-8330-46E8-BDEA-D0B4D02C6F5C}" destId="{33DB20D3-7239-4AE7-9C6B-1D318FE66E65}" srcOrd="0" destOrd="0" presId="urn:microsoft.com/office/officeart/2005/8/layout/vList5"/>
    <dgm:cxn modelId="{F0C77EF3-59DF-4855-A47F-463485B794FE}" type="presOf" srcId="{569C9195-CED8-4763-A097-67B94C368B16}" destId="{557CE8BC-C210-40E8-B149-5FDC5FD738E8}" srcOrd="0" destOrd="0" presId="urn:microsoft.com/office/officeart/2005/8/layout/vList5"/>
    <dgm:cxn modelId="{65EFB2FE-5EA4-475F-93EF-35ECA316125D}" srcId="{5FBE2803-7AC4-4F6C-84C6-FF9D7A3C16D4}" destId="{B1A059F3-3DD7-4D58-A1C0-FE5B6F499160}" srcOrd="4" destOrd="0" parTransId="{C81345A3-8D80-4945-A1FD-202307E7805E}" sibTransId="{C13FE8AB-F52F-4D9B-BB57-8CB1116D68CC}"/>
    <dgm:cxn modelId="{8B11879A-3857-4514-83B7-35EA58CD745D}" type="presParOf" srcId="{31AC5026-1C40-4169-BA3A-AFC6A5CEA779}" destId="{4B8054C3-B9A7-4B3A-BB5B-C9D06258D4C6}" srcOrd="0" destOrd="0" presId="urn:microsoft.com/office/officeart/2005/8/layout/vList5"/>
    <dgm:cxn modelId="{64C4A4A2-A728-471F-8A11-ABDCA80B9595}" type="presParOf" srcId="{4B8054C3-B9A7-4B3A-BB5B-C9D06258D4C6}" destId="{709DA6AA-FEA9-4CE5-80C4-E3332E9A1D1B}" srcOrd="0" destOrd="0" presId="urn:microsoft.com/office/officeart/2005/8/layout/vList5"/>
    <dgm:cxn modelId="{4E9557BE-A027-4545-BB71-30935B655BF1}" type="presParOf" srcId="{4B8054C3-B9A7-4B3A-BB5B-C9D06258D4C6}" destId="{5E05D5FB-168F-4EBB-BE06-85E76073BB30}" srcOrd="1" destOrd="0" presId="urn:microsoft.com/office/officeart/2005/8/layout/vList5"/>
    <dgm:cxn modelId="{85E73868-65FE-4FE6-AE87-F6DE2613AEA5}" type="presParOf" srcId="{31AC5026-1C40-4169-BA3A-AFC6A5CEA779}" destId="{CB112A8A-54D2-4373-A6A6-5FC6394CAC9F}" srcOrd="1" destOrd="0" presId="urn:microsoft.com/office/officeart/2005/8/layout/vList5"/>
    <dgm:cxn modelId="{BF94F6C8-F04A-4FDF-953D-52350C295196}" type="presParOf" srcId="{31AC5026-1C40-4169-BA3A-AFC6A5CEA779}" destId="{406F79AF-6798-406E-B708-AF573928F03D}" srcOrd="2" destOrd="0" presId="urn:microsoft.com/office/officeart/2005/8/layout/vList5"/>
    <dgm:cxn modelId="{0788FD63-8200-4E23-9995-5ED69B83F675}" type="presParOf" srcId="{406F79AF-6798-406E-B708-AF573928F03D}" destId="{33DB20D3-7239-4AE7-9C6B-1D318FE66E65}" srcOrd="0" destOrd="0" presId="urn:microsoft.com/office/officeart/2005/8/layout/vList5"/>
    <dgm:cxn modelId="{0228A9D1-8D67-400E-9227-464632206C2B}" type="presParOf" srcId="{406F79AF-6798-406E-B708-AF573928F03D}" destId="{C8C9F673-6D65-4580-98B8-5C4DB64C4565}" srcOrd="1" destOrd="0" presId="urn:microsoft.com/office/officeart/2005/8/layout/vList5"/>
    <dgm:cxn modelId="{FA8E638C-9037-4745-AA24-CB5BC346514D}" type="presParOf" srcId="{31AC5026-1C40-4169-BA3A-AFC6A5CEA779}" destId="{CF1396FC-6061-4C5F-8EFF-23D23B683E4C}" srcOrd="3" destOrd="0" presId="urn:microsoft.com/office/officeart/2005/8/layout/vList5"/>
    <dgm:cxn modelId="{1486C0F8-5178-4099-B0A4-A7E63CA1A04D}" type="presParOf" srcId="{31AC5026-1C40-4169-BA3A-AFC6A5CEA779}" destId="{3BFBC7E4-7AC7-4DEF-826C-435F4A25B829}" srcOrd="4" destOrd="0" presId="urn:microsoft.com/office/officeart/2005/8/layout/vList5"/>
    <dgm:cxn modelId="{464315EC-2ADF-49F1-B05A-FA95B34A19A7}" type="presParOf" srcId="{3BFBC7E4-7AC7-4DEF-826C-435F4A25B829}" destId="{55182340-F9DF-4C04-8D8C-C7C20D847AD1}" srcOrd="0" destOrd="0" presId="urn:microsoft.com/office/officeart/2005/8/layout/vList5"/>
    <dgm:cxn modelId="{D9E32D83-DD84-44C3-BD59-C1F141F8E640}" type="presParOf" srcId="{3BFBC7E4-7AC7-4DEF-826C-435F4A25B829}" destId="{2AF699F1-7AFF-4FAC-BD9E-65BBD63B9B36}" srcOrd="1" destOrd="0" presId="urn:microsoft.com/office/officeart/2005/8/layout/vList5"/>
    <dgm:cxn modelId="{FF04DF68-8534-4C5C-91B4-932C7E0491E3}" type="presParOf" srcId="{31AC5026-1C40-4169-BA3A-AFC6A5CEA779}" destId="{F4788FA5-F0E1-461A-939E-E9F49467E519}" srcOrd="5" destOrd="0" presId="urn:microsoft.com/office/officeart/2005/8/layout/vList5"/>
    <dgm:cxn modelId="{6D0F67E7-9D78-4B8A-A854-39C9F895D764}" type="presParOf" srcId="{31AC5026-1C40-4169-BA3A-AFC6A5CEA779}" destId="{59B4997D-0CE8-42A1-BB6A-04A3A20FD703}" srcOrd="6" destOrd="0" presId="urn:microsoft.com/office/officeart/2005/8/layout/vList5"/>
    <dgm:cxn modelId="{88F03D3D-79EF-44B2-A4A6-EC8FCD6A91F6}" type="presParOf" srcId="{59B4997D-0CE8-42A1-BB6A-04A3A20FD703}" destId="{66FFC68F-217C-4402-BC0E-EFC71B06F5D2}" srcOrd="0" destOrd="0" presId="urn:microsoft.com/office/officeart/2005/8/layout/vList5"/>
    <dgm:cxn modelId="{B0A58982-DCEA-4B90-8C36-B5525A8F6554}" type="presParOf" srcId="{59B4997D-0CE8-42A1-BB6A-04A3A20FD703}" destId="{557CE8BC-C210-40E8-B149-5FDC5FD738E8}" srcOrd="1" destOrd="0" presId="urn:microsoft.com/office/officeart/2005/8/layout/vList5"/>
    <dgm:cxn modelId="{2163CFC0-CA31-47D2-BFB6-8DEF66DB3067}" type="presParOf" srcId="{31AC5026-1C40-4169-BA3A-AFC6A5CEA779}" destId="{0C8D170C-4A8B-4064-8B38-36971689F4E1}" srcOrd="7" destOrd="0" presId="urn:microsoft.com/office/officeart/2005/8/layout/vList5"/>
    <dgm:cxn modelId="{394B7EAA-89C5-48C4-A016-8326F1D3DC2F}" type="presParOf" srcId="{31AC5026-1C40-4169-BA3A-AFC6A5CEA779}" destId="{E26F74AE-9003-4A50-9771-BC44AFC1EF62}" srcOrd="8" destOrd="0" presId="urn:microsoft.com/office/officeart/2005/8/layout/vList5"/>
    <dgm:cxn modelId="{F484DEB9-F4AE-4324-9998-A27E16C381F1}" type="presParOf" srcId="{E26F74AE-9003-4A50-9771-BC44AFC1EF62}" destId="{78715C4F-A3F5-4EE1-A45A-45AF1E7C2A10}" srcOrd="0" destOrd="0" presId="urn:microsoft.com/office/officeart/2005/8/layout/vList5"/>
    <dgm:cxn modelId="{188F79FB-9343-4423-9001-754AAB052935}" type="presParOf" srcId="{E26F74AE-9003-4A50-9771-BC44AFC1EF62}" destId="{E16181C7-5972-4379-ADB6-9F3E896F25C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5D5FB-168F-4EBB-BE06-85E76073BB30}">
      <dsp:nvSpPr>
        <dsp:cNvPr id="0" name=""/>
        <dsp:cNvSpPr/>
      </dsp:nvSpPr>
      <dsp:spPr>
        <a:xfrm rot="5400000">
          <a:off x="4607925" y="-1923207"/>
          <a:ext cx="624681" cy="46308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Elder Fraud Prevention and Response Networks</a:t>
          </a:r>
        </a:p>
      </dsp:txBody>
      <dsp:txXfrm rot="-5400000">
        <a:off x="2604846" y="110366"/>
        <a:ext cx="4600345" cy="563693"/>
      </dsp:txXfrm>
    </dsp:sp>
    <dsp:sp modelId="{709DA6AA-FEA9-4CE5-80C4-E3332E9A1D1B}">
      <dsp:nvSpPr>
        <dsp:cNvPr id="0" name=""/>
        <dsp:cNvSpPr/>
      </dsp:nvSpPr>
      <dsp:spPr>
        <a:xfrm>
          <a:off x="0" y="1785"/>
          <a:ext cx="2604846" cy="78085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Office of Older Americans</a:t>
          </a:r>
        </a:p>
      </dsp:txBody>
      <dsp:txXfrm>
        <a:off x="38118" y="39903"/>
        <a:ext cx="2528610" cy="704615"/>
      </dsp:txXfrm>
    </dsp:sp>
    <dsp:sp modelId="{C8C9F673-6D65-4580-98B8-5C4DB64C4565}">
      <dsp:nvSpPr>
        <dsp:cNvPr id="0" name=""/>
        <dsp:cNvSpPr/>
      </dsp:nvSpPr>
      <dsp:spPr>
        <a:xfrm rot="5400000">
          <a:off x="4607925" y="-1103313"/>
          <a:ext cx="624681" cy="46308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Paying for College Tools</a:t>
          </a:r>
        </a:p>
      </dsp:txBody>
      <dsp:txXfrm rot="-5400000">
        <a:off x="2604846" y="930260"/>
        <a:ext cx="4600345" cy="563693"/>
      </dsp:txXfrm>
    </dsp:sp>
    <dsp:sp modelId="{33DB20D3-7239-4AE7-9C6B-1D318FE66E65}">
      <dsp:nvSpPr>
        <dsp:cNvPr id="0" name=""/>
        <dsp:cNvSpPr/>
      </dsp:nvSpPr>
      <dsp:spPr>
        <a:xfrm>
          <a:off x="0" y="821680"/>
          <a:ext cx="2604846" cy="78085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Section for Students and Young Consumers</a:t>
          </a:r>
        </a:p>
      </dsp:txBody>
      <dsp:txXfrm>
        <a:off x="38118" y="859798"/>
        <a:ext cx="2528610" cy="704615"/>
      </dsp:txXfrm>
    </dsp:sp>
    <dsp:sp modelId="{2AF699F1-7AFF-4FAC-BD9E-65BBD63B9B36}">
      <dsp:nvSpPr>
        <dsp:cNvPr id="0" name=""/>
        <dsp:cNvSpPr/>
      </dsp:nvSpPr>
      <dsp:spPr>
        <a:xfrm rot="5400000">
          <a:off x="4607925" y="-283419"/>
          <a:ext cx="624681" cy="46308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Financially Fit Report</a:t>
          </a:r>
        </a:p>
      </dsp:txBody>
      <dsp:txXfrm rot="-5400000">
        <a:off x="2604846" y="1750154"/>
        <a:ext cx="4600345" cy="563693"/>
      </dsp:txXfrm>
    </dsp:sp>
    <dsp:sp modelId="{55182340-F9DF-4C04-8D8C-C7C20D847AD1}">
      <dsp:nvSpPr>
        <dsp:cNvPr id="0" name=""/>
        <dsp:cNvSpPr/>
      </dsp:nvSpPr>
      <dsp:spPr>
        <a:xfrm>
          <a:off x="0" y="1641574"/>
          <a:ext cx="2604846" cy="78085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Office of Servicemembers Affairs</a:t>
          </a:r>
        </a:p>
      </dsp:txBody>
      <dsp:txXfrm>
        <a:off x="38118" y="1679692"/>
        <a:ext cx="2528610" cy="704615"/>
      </dsp:txXfrm>
    </dsp:sp>
    <dsp:sp modelId="{557CE8BC-C210-40E8-B149-5FDC5FD738E8}">
      <dsp:nvSpPr>
        <dsp:cNvPr id="0" name=""/>
        <dsp:cNvSpPr/>
      </dsp:nvSpPr>
      <dsp:spPr>
        <a:xfrm rot="5400000">
          <a:off x="4607925" y="536474"/>
          <a:ext cx="624681" cy="46308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Credit Builder Loans Report</a:t>
          </a:r>
        </a:p>
      </dsp:txBody>
      <dsp:txXfrm rot="-5400000">
        <a:off x="2604846" y="2570047"/>
        <a:ext cx="4600345" cy="563693"/>
      </dsp:txXfrm>
    </dsp:sp>
    <dsp:sp modelId="{66FFC68F-217C-4402-BC0E-EFC71B06F5D2}">
      <dsp:nvSpPr>
        <dsp:cNvPr id="0" name=""/>
        <dsp:cNvSpPr/>
      </dsp:nvSpPr>
      <dsp:spPr>
        <a:xfrm>
          <a:off x="0" y="2461468"/>
          <a:ext cx="2604846" cy="78085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Office of Community Affairs</a:t>
          </a:r>
        </a:p>
      </dsp:txBody>
      <dsp:txXfrm>
        <a:off x="38118" y="2499586"/>
        <a:ext cx="2528610" cy="704615"/>
      </dsp:txXfrm>
    </dsp:sp>
    <dsp:sp modelId="{E16181C7-5972-4379-ADB6-9F3E896F25CA}">
      <dsp:nvSpPr>
        <dsp:cNvPr id="0" name=""/>
        <dsp:cNvSpPr/>
      </dsp:nvSpPr>
      <dsp:spPr>
        <a:xfrm rot="5400000">
          <a:off x="4607925" y="1356368"/>
          <a:ext cx="624681" cy="46308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K-12 Teacher Activities</a:t>
          </a:r>
        </a:p>
      </dsp:txBody>
      <dsp:txXfrm rot="-5400000">
        <a:off x="2604846" y="3389941"/>
        <a:ext cx="4600345" cy="563693"/>
      </dsp:txXfrm>
    </dsp:sp>
    <dsp:sp modelId="{78715C4F-A3F5-4EE1-A45A-45AF1E7C2A10}">
      <dsp:nvSpPr>
        <dsp:cNvPr id="0" name=""/>
        <dsp:cNvSpPr/>
      </dsp:nvSpPr>
      <dsp:spPr>
        <a:xfrm>
          <a:off x="0" y="3281362"/>
          <a:ext cx="2604846" cy="780851"/>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dirty="0"/>
            <a:t>Office of Financial Education</a:t>
          </a:r>
        </a:p>
      </dsp:txBody>
      <dsp:txXfrm>
        <a:off x="38118" y="3319480"/>
        <a:ext cx="2528610" cy="70461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FFEA06-B92B-4861-B9A0-D9C61EE8F2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462907-C801-495B-9412-AAAA718A0C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EFABC7-042E-4C44-8181-D8D5637055F6}" type="datetimeFigureOut">
              <a:rPr lang="en-US" smtClean="0"/>
              <a:t>9/21/2020</a:t>
            </a:fld>
            <a:endParaRPr lang="en-US" dirty="0"/>
          </a:p>
        </p:txBody>
      </p:sp>
      <p:sp>
        <p:nvSpPr>
          <p:cNvPr id="4" name="Footer Placeholder 3">
            <a:extLst>
              <a:ext uri="{FF2B5EF4-FFF2-40B4-BE49-F238E27FC236}">
                <a16:creationId xmlns:a16="http://schemas.microsoft.com/office/drawing/2014/main" id="{CC7FBE85-4CBE-4E13-8F7B-5348BF7553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C2BEC9C-ACF4-41DA-BAB6-BEEB6610F8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2C7215-283B-4311-BC06-B8113C33CDAD}" type="slidenum">
              <a:rPr lang="en-US" smtClean="0"/>
              <a:t>‹#›</a:t>
            </a:fld>
            <a:endParaRPr lang="en-US" dirty="0"/>
          </a:p>
        </p:txBody>
      </p:sp>
    </p:spTree>
    <p:extLst>
      <p:ext uri="{BB962C8B-B14F-4D97-AF65-F5344CB8AC3E}">
        <p14:creationId xmlns:p14="http://schemas.microsoft.com/office/powerpoint/2010/main" val="3191615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AC0A1-27F7-4FD6-80D6-8CCB2A143297}" type="datetimeFigureOut">
              <a:rPr lang="en-US" smtClean="0"/>
              <a:t>9/21/2020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B5A78-0B0D-437D-A12F-B173FE99B3F4}" type="slidenum">
              <a:rPr lang="en-US" smtClean="0"/>
              <a:t>‹#›</a:t>
            </a:fld>
            <a:endParaRPr lang="en-US" dirty="0"/>
          </a:p>
        </p:txBody>
      </p:sp>
    </p:spTree>
    <p:extLst>
      <p:ext uri="{BB962C8B-B14F-4D97-AF65-F5344CB8AC3E}">
        <p14:creationId xmlns:p14="http://schemas.microsoft.com/office/powerpoint/2010/main" val="12301700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5A78-0B0D-437D-A12F-B173FE99B3F4}" type="slidenum">
              <a:rPr lang="en-US" smtClean="0"/>
              <a:t>1</a:t>
            </a:fld>
            <a:endParaRPr lang="en-US" dirty="0"/>
          </a:p>
        </p:txBody>
      </p:sp>
    </p:spTree>
    <p:extLst>
      <p:ext uri="{BB962C8B-B14F-4D97-AF65-F5344CB8AC3E}">
        <p14:creationId xmlns:p14="http://schemas.microsoft.com/office/powerpoint/2010/main" val="75338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PREVIOUSLY CLEARED SLIDE</a:t>
            </a:r>
          </a:p>
          <a:p>
            <a:r>
              <a:rPr lang="en-US" sz="1200" b="1"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Commitment to supporting consumers</a:t>
            </a:r>
          </a:p>
          <a:p>
            <a:r>
              <a:rPr lang="en-US" sz="1200" b="0" kern="1200" dirty="0">
                <a:solidFill>
                  <a:schemeClr val="tx1"/>
                </a:solidFill>
                <a:effectLst/>
                <a:latin typeface="+mn-lt"/>
                <a:ea typeface="+mn-ea"/>
                <a:cs typeface="+mn-cs"/>
              </a:rPr>
              <a:t>It’s important that consumers protect and manage their finances during the Coronavirus Pandemic.  And the CFPB is committed to providing consumers with current information and resources to help them do that as the pandemic situation evolves.</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Federal, state, and local governments, and communities are working to respond to the growing public health threat of coronavirus, or COVID-19.  The temporary closure of businesses, schools and other public facilities or events are necessary steps to help reduce exposure.  However, these actions may bring financial uncertainty for many people who could experience a loss of income due to illness or workplace closures.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BCB5A78-0B0D-437D-A12F-B173FE99B3F4}" type="slidenum">
              <a:rPr lang="en-US" smtClean="0"/>
              <a:t>2</a:t>
            </a:fld>
            <a:endParaRPr lang="en-US" dirty="0"/>
          </a:p>
        </p:txBody>
      </p:sp>
    </p:spTree>
    <p:extLst>
      <p:ext uri="{BB962C8B-B14F-4D97-AF65-F5344CB8AC3E}">
        <p14:creationId xmlns:p14="http://schemas.microsoft.com/office/powerpoint/2010/main" val="199924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PREVIOUSLY CLEARED SLIDE</a:t>
            </a:r>
          </a:p>
          <a:p>
            <a:r>
              <a:rPr lang="en-US" b="1" dirty="0"/>
              <a:t>-------------</a:t>
            </a:r>
          </a:p>
          <a:p>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CFPB is taking a number of steps to make sure we are providing consumers with the information and support they need to protect and manage their finances during this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a first step, the CFPB is collecting and analyzing information from consumers, stakeholders, and the market to maintain a full-picture view and understanding of the quickly-evolving COVID-19 pandemic. </a:t>
            </a:r>
            <a:endParaRPr lang="en-US" sz="1200" b="1" kern="1200" dirty="0">
              <a:solidFill>
                <a:schemeClr val="tx1"/>
              </a:solidFill>
              <a:effectLst/>
              <a:latin typeface="+mn-lt"/>
              <a:ea typeface="+mn-ea"/>
              <a:cs typeface="+mn-cs"/>
            </a:endParaRPr>
          </a:p>
          <a:p>
            <a:pPr marL="342900" marR="0" lvl="0" indent="-342900">
              <a:spcBef>
                <a:spcPts val="0"/>
              </a:spcBef>
              <a:spcAft>
                <a:spcPts val="0"/>
              </a:spcAft>
              <a:buFont typeface="Arial" panose="020B0604020202020204" pitchFamily="34" charset="0"/>
              <a:buChar char="•"/>
              <a:tabLst>
                <a:tab pos="228600" algn="l"/>
              </a:tabLst>
            </a:pPr>
            <a:r>
              <a:rPr lang="en-US" sz="1200" b="1"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Consumer complaints: </a:t>
            </a:r>
            <a:r>
              <a:rPr lang="en-US" sz="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Since March 2020, we’ve seen an increase in complaints submitted to the CFPB. We’ve learned a lot from these complaints. </a:t>
            </a:r>
          </a:p>
          <a:p>
            <a:pPr marL="742950" marR="0" lvl="1" indent="-285750">
              <a:spcBef>
                <a:spcPts val="0"/>
              </a:spcBef>
              <a:spcAft>
                <a:spcPts val="0"/>
              </a:spcAft>
              <a:buFont typeface="Arial" panose="020B0604020202020204" pitchFamily="34" charset="0"/>
              <a:buChar char="•"/>
              <a:tabLst>
                <a:tab pos="685800" algn="l"/>
              </a:tabLst>
            </a:pPr>
            <a:r>
              <a:rPr lang="en-US" sz="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For example, consumers mentioning coronavirus-related terms submitted more complaints about mortgage and credit cards than usual, expressing concern </a:t>
            </a:r>
            <a:r>
              <a:rPr lang="en-US" sz="1200" dirty="0">
                <a:effectLst/>
                <a:latin typeface="Calibri" panose="020F0502020204030204" pitchFamily="34" charset="0"/>
                <a:ea typeface="MS PGothic" panose="020B0600070205080204" pitchFamily="34" charset="-128"/>
                <a:cs typeface="Times New Roman" panose="02020603050405020304" pitchFamily="18" charset="0"/>
              </a:rPr>
              <a:t>about paying their mortgages and problems with purchases on their credit card statements. (Source: May 2020 Complaint Bulletin)</a:t>
            </a:r>
          </a:p>
          <a:p>
            <a:pPr marL="742950" marR="0" lvl="1" indent="-285750">
              <a:spcBef>
                <a:spcPts val="0"/>
              </a:spcBef>
              <a:spcAft>
                <a:spcPts val="0"/>
              </a:spcAft>
              <a:buFont typeface="Arial" panose="020B0604020202020204" pitchFamily="34" charset="0"/>
              <a:buChar char="•"/>
              <a:tabLst>
                <a:tab pos="685800" algn="l"/>
              </a:tabLst>
            </a:pPr>
            <a:r>
              <a:rPr lang="en-US" sz="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Insights like these from complaints have helped us prioritize development of educational resources.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Stakeholder input: </a:t>
            </a:r>
            <a:r>
              <a:rPr lang="en-US" sz="1200" b="0" kern="1200" dirty="0">
                <a:solidFill>
                  <a:schemeClr val="tx1"/>
                </a:solidFill>
                <a:effectLst/>
                <a:latin typeface="+mn-lt"/>
                <a:ea typeface="+mn-ea"/>
                <a:cs typeface="+mn-cs"/>
              </a:rPr>
              <a:t>Additionally, we have been engaging with stakeholders from consumer advocacy groups to financial institutions to understand their priorities and ways the CFPB can support consumers during this pandemic.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Market analysis: </a:t>
            </a:r>
            <a:r>
              <a:rPr lang="en-US" sz="1200" b="0" kern="1200" dirty="0">
                <a:solidFill>
                  <a:schemeClr val="tx1"/>
                </a:solidFill>
                <a:effectLst/>
                <a:latin typeface="+mn-lt"/>
                <a:ea typeface="+mn-ea"/>
                <a:cs typeface="+mn-cs"/>
              </a:rPr>
              <a:t>The CFPB has also been closely monitoring various markets to understand general business trends and companies response to </a:t>
            </a:r>
            <a:r>
              <a:rPr lang="en-US" sz="1200" b="0" kern="1200" dirty="0" err="1">
                <a:solidFill>
                  <a:schemeClr val="tx1"/>
                </a:solidFill>
                <a:effectLst/>
                <a:latin typeface="+mn-lt"/>
                <a:ea typeface="+mn-ea"/>
                <a:cs typeface="+mn-cs"/>
              </a:rPr>
              <a:t>Covid</a:t>
            </a:r>
            <a:r>
              <a:rPr lang="en-US" sz="1200" b="0" kern="1200" dirty="0">
                <a:solidFill>
                  <a:schemeClr val="tx1"/>
                </a:solidFill>
                <a:effectLst/>
                <a:latin typeface="+mn-lt"/>
                <a:ea typeface="+mn-ea"/>
                <a:cs typeface="+mn-cs"/>
              </a:rPr>
              <a:t>- 19 including household trends, mortgage markets, auto-lending, credit card market, student lending.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We are also engaged in using data collected from federal partners like the Federal Trade Commission and General Services Administration who receive complaints or inquiries related to scams or financial challenges due to the Covid-19 pandemic.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data inputs provide the necessary information and justification for content ideas submitted by Bureau staff, which are then prioritized for development by a combination quantitative and qualitative prioritization model.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model allows us to assess the urgency, scope, and content development needs of real-world issues in real-time, ensuring that consumers are provided with the most helpful and most critical information when and how they need it. </a:t>
            </a:r>
          </a:p>
          <a:p>
            <a:endParaRPr lang="en-US" b="1" dirty="0"/>
          </a:p>
          <a:p>
            <a:endParaRPr lang="en-US" b="1" dirty="0"/>
          </a:p>
        </p:txBody>
      </p:sp>
      <p:sp>
        <p:nvSpPr>
          <p:cNvPr id="4" name="Slide Number Placeholder 3"/>
          <p:cNvSpPr>
            <a:spLocks noGrp="1"/>
          </p:cNvSpPr>
          <p:nvPr>
            <p:ph type="sldNum" sz="quarter" idx="5"/>
          </p:nvPr>
        </p:nvSpPr>
        <p:spPr/>
        <p:txBody>
          <a:bodyPr/>
          <a:lstStyle/>
          <a:p>
            <a:fld id="{DBCB5A78-0B0D-437D-A12F-B173FE99B3F4}" type="slidenum">
              <a:rPr lang="en-US" smtClean="0"/>
              <a:t>3</a:t>
            </a:fld>
            <a:endParaRPr lang="en-US" dirty="0"/>
          </a:p>
        </p:txBody>
      </p:sp>
    </p:spTree>
    <p:extLst>
      <p:ext uri="{BB962C8B-B14F-4D97-AF65-F5344CB8AC3E}">
        <p14:creationId xmlns:p14="http://schemas.microsoft.com/office/powerpoint/2010/main" val="30421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CLEARED CONTENT FROM WEB</a:t>
            </a:r>
          </a:p>
          <a:p>
            <a:r>
              <a:rPr lang="en-US" sz="1200" b="1"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Congress passed the CARES Act, the Bureau quickly developed a suite of educational resources explaining important components of the law and how consumers can take advantage of them. </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 responding to the pandemic, we use a diverse toolbox to reach consumers: Website,  Social media, Video, Email lists, Webinars and other Stakeholder engagement</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On the web, we have centralized our resources to help consumers protect their finances during the coronavirus pandemic and get help with they need it at </a:t>
            </a:r>
            <a:r>
              <a:rPr lang="en-US" sz="1200" b="1" kern="1200" dirty="0">
                <a:solidFill>
                  <a:schemeClr val="tx1"/>
                </a:solidFill>
                <a:effectLst/>
                <a:latin typeface="+mn-lt"/>
                <a:ea typeface="+mn-ea"/>
                <a:cs typeface="+mn-cs"/>
              </a:rPr>
              <a:t>www.consumerfinance.gov/coronavirus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From March 13 – August 29, 2020 </a:t>
            </a:r>
            <a:r>
              <a:rPr lang="en-US" sz="1200" b="1" kern="1200" dirty="0">
                <a:solidFill>
                  <a:schemeClr val="tx1"/>
                </a:solidFill>
                <a:effectLst/>
                <a:latin typeface="+mn-lt"/>
                <a:ea typeface="+mn-ea"/>
                <a:cs typeface="+mn-cs"/>
              </a:rPr>
              <a:t>almost 3.6 million users </a:t>
            </a:r>
            <a:r>
              <a:rPr lang="en-US" sz="1200" kern="1200" dirty="0">
                <a:solidFill>
                  <a:schemeClr val="tx1"/>
                </a:solidFill>
                <a:effectLst/>
                <a:latin typeface="+mn-lt"/>
                <a:ea typeface="+mn-ea"/>
                <a:cs typeface="+mn-cs"/>
              </a:rPr>
              <a:t>have accessed our educational web content in response to COVID-19.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Bureau has also published:</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33 blogs on ConsumerFinance.gov;</a:t>
            </a:r>
          </a:p>
          <a:p>
            <a:pPr lvl="0"/>
            <a:r>
              <a:rPr lang="en-US" sz="1200" kern="1200" dirty="0">
                <a:solidFill>
                  <a:schemeClr val="tx1"/>
                </a:solidFill>
                <a:effectLst/>
                <a:latin typeface="+mn-lt"/>
                <a:ea typeface="+mn-ea"/>
                <a:cs typeface="+mn-cs"/>
              </a:rPr>
              <a:t>Over 45 substantial updates to these pages and blogs;</a:t>
            </a:r>
          </a:p>
          <a:p>
            <a:pPr lvl="0"/>
            <a:r>
              <a:rPr lang="en-US" sz="1200" kern="1200" dirty="0">
                <a:solidFill>
                  <a:schemeClr val="tx1"/>
                </a:solidFill>
                <a:effectLst/>
                <a:latin typeface="+mn-lt"/>
                <a:ea typeface="+mn-ea"/>
                <a:cs typeface="+mn-cs"/>
              </a:rPr>
              <a:t>122 blog translations and translation of the interagency housing microsite into Spanish, Traditional Chinese, Simplified Chinese, Tagalog, Vietnamese, and Korean;</a:t>
            </a:r>
          </a:p>
          <a:p>
            <a:r>
              <a:rPr lang="en-US" sz="1200" kern="1200" dirty="0">
                <a:solidFill>
                  <a:schemeClr val="tx1"/>
                </a:solidFill>
                <a:effectLst/>
                <a:latin typeface="+mn-lt"/>
                <a:ea typeface="+mn-ea"/>
                <a:cs typeface="+mn-cs"/>
              </a:rPr>
              <a:t>20 videos with more than 339,751 views on YouTube, Facebook and Twitter;</a:t>
            </a:r>
          </a:p>
          <a:p>
            <a:r>
              <a:rPr lang="en-US" sz="1200" kern="1200" dirty="0">
                <a:solidFill>
                  <a:schemeClr val="tx1"/>
                </a:solidFill>
                <a:effectLst/>
                <a:latin typeface="+mn-lt"/>
                <a:ea typeface="+mn-ea"/>
                <a:cs typeface="+mn-cs"/>
              </a:rPr>
              <a:t>140 emails;</a:t>
            </a:r>
          </a:p>
          <a:p>
            <a:r>
              <a:rPr lang="en-US" sz="1200" kern="1200" dirty="0">
                <a:solidFill>
                  <a:schemeClr val="tx1"/>
                </a:solidFill>
                <a:effectLst/>
                <a:latin typeface="+mn-lt"/>
                <a:ea typeface="+mn-ea"/>
                <a:cs typeface="+mn-cs"/>
              </a:rPr>
              <a:t>And our social media messages have reached </a:t>
            </a:r>
            <a:r>
              <a:rPr lang="en-US" sz="1200" b="1" kern="1200" dirty="0">
                <a:solidFill>
                  <a:schemeClr val="tx1"/>
                </a:solidFill>
                <a:effectLst/>
                <a:latin typeface="+mn-lt"/>
                <a:ea typeface="+mn-ea"/>
                <a:cs typeface="+mn-cs"/>
              </a:rPr>
              <a:t>54.3 million unique users</a:t>
            </a:r>
            <a:r>
              <a:rPr lang="en-US" sz="120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Content topics and themes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Content on our coronavirus page covers various topics and resources that can help consumers during the financial uncertainty of the pandemic.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topics include: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Mortgage forbearance and other housing protections</a:t>
            </a:r>
          </a:p>
          <a:p>
            <a:r>
              <a:rPr lang="en-US" sz="1200" kern="1200" dirty="0">
                <a:solidFill>
                  <a:schemeClr val="tx1"/>
                </a:solidFill>
                <a:effectLst/>
                <a:latin typeface="+mn-lt"/>
                <a:ea typeface="+mn-ea"/>
                <a:cs typeface="+mn-cs"/>
              </a:rPr>
              <a:t>Economic Impact Payments, unemployment and other forms of assistance</a:t>
            </a:r>
          </a:p>
          <a:p>
            <a:r>
              <a:rPr lang="en-US" sz="1200" kern="1200" dirty="0">
                <a:solidFill>
                  <a:schemeClr val="tx1"/>
                </a:solidFill>
                <a:effectLst/>
                <a:latin typeface="+mn-lt"/>
                <a:ea typeface="+mn-ea"/>
                <a:cs typeface="+mn-cs"/>
              </a:rPr>
              <a:t>Credit and debt management</a:t>
            </a:r>
          </a:p>
          <a:p>
            <a:r>
              <a:rPr lang="en-US" sz="1200" kern="1200" dirty="0">
                <a:solidFill>
                  <a:schemeClr val="tx1"/>
                </a:solidFill>
                <a:effectLst/>
                <a:latin typeface="+mn-lt"/>
                <a:ea typeface="+mn-ea"/>
                <a:cs typeface="+mn-cs"/>
              </a:rPr>
              <a:t>Student loan repayment</a:t>
            </a:r>
          </a:p>
          <a:p>
            <a:r>
              <a:rPr lang="en-US" sz="1200" kern="1200" dirty="0">
                <a:solidFill>
                  <a:schemeClr val="tx1"/>
                </a:solidFill>
                <a:effectLst/>
                <a:latin typeface="+mn-lt"/>
                <a:ea typeface="+mn-ea"/>
                <a:cs typeface="+mn-cs"/>
              </a:rPr>
              <a:t>Avoiding scams</a:t>
            </a:r>
          </a:p>
        </p:txBody>
      </p:sp>
      <p:sp>
        <p:nvSpPr>
          <p:cNvPr id="4" name="Slide Number Placeholder 3"/>
          <p:cNvSpPr>
            <a:spLocks noGrp="1"/>
          </p:cNvSpPr>
          <p:nvPr>
            <p:ph type="sldNum" sz="quarter" idx="5"/>
          </p:nvPr>
        </p:nvSpPr>
        <p:spPr/>
        <p:txBody>
          <a:bodyPr/>
          <a:lstStyle/>
          <a:p>
            <a:fld id="{DBCB5A78-0B0D-437D-A12F-B173FE99B3F4}" type="slidenum">
              <a:rPr lang="en-US" smtClean="0"/>
              <a:t>4</a:t>
            </a:fld>
            <a:endParaRPr lang="en-US" dirty="0"/>
          </a:p>
        </p:txBody>
      </p:sp>
    </p:spTree>
    <p:extLst>
      <p:ext uri="{BB962C8B-B14F-4D97-AF65-F5344CB8AC3E}">
        <p14:creationId xmlns:p14="http://schemas.microsoft.com/office/powerpoint/2010/main" val="120420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CLEARED CONTENT FROM WEB</a:t>
            </a:r>
          </a:p>
          <a:p>
            <a:r>
              <a:rPr lang="en-US" sz="1200" b="1" kern="1200" dirty="0">
                <a:solidFill>
                  <a:schemeClr val="tx1"/>
                </a:solidFill>
                <a:effectLst/>
                <a:latin typeface="+mn-lt"/>
                <a:ea typeface="+mn-ea"/>
                <a:cs typeface="+mn-cs"/>
              </a:rPr>
              <a:t>--------------------------</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Following passage of the CARES Act we worked closely with the Department of Treasury to help consumers get answers about stimulus payments.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We produced blogs, web pages and videos to help people understand if they qualified, how to get payments, how their taxes affected their payment and how to use EIP prepaid cards.</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We’ve also produced a comprehensive guide on the subject for coaches, advisors and other intermediaries.</a:t>
            </a:r>
          </a:p>
        </p:txBody>
      </p:sp>
      <p:sp>
        <p:nvSpPr>
          <p:cNvPr id="4" name="Slide Number Placeholder 3"/>
          <p:cNvSpPr>
            <a:spLocks noGrp="1"/>
          </p:cNvSpPr>
          <p:nvPr>
            <p:ph type="sldNum" sz="quarter" idx="5"/>
          </p:nvPr>
        </p:nvSpPr>
        <p:spPr/>
        <p:txBody>
          <a:bodyPr/>
          <a:lstStyle/>
          <a:p>
            <a:fld id="{DBCB5A78-0B0D-437D-A12F-B173FE99B3F4}" type="slidenum">
              <a:rPr lang="en-US" smtClean="0"/>
              <a:t>5</a:t>
            </a:fld>
            <a:endParaRPr lang="en-US" dirty="0"/>
          </a:p>
        </p:txBody>
      </p:sp>
    </p:spTree>
    <p:extLst>
      <p:ext uri="{BB962C8B-B14F-4D97-AF65-F5344CB8AC3E}">
        <p14:creationId xmlns:p14="http://schemas.microsoft.com/office/powerpoint/2010/main" val="256944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CLEARED CONTENT FROM WEB</a:t>
            </a:r>
          </a:p>
          <a:p>
            <a:r>
              <a:rPr lang="en-US" sz="1200" b="1" kern="1200" dirty="0">
                <a:solidFill>
                  <a:schemeClr val="tx1"/>
                </a:solidFill>
                <a:effectLst/>
                <a:latin typeface="+mn-lt"/>
                <a:ea typeface="+mn-ea"/>
                <a:cs typeface="+mn-cs"/>
              </a:rPr>
              <a:t>--------------------------</a:t>
            </a:r>
          </a:p>
          <a:p>
            <a:endParaRPr lang="en-US" dirty="0"/>
          </a:p>
          <a:p>
            <a:r>
              <a:rPr lang="en-US" dirty="0"/>
              <a:t>To ensure homeowners and renters have the most up to date and accurate housing assistance information during the COVID-19 national emergency, the Bureau partnered with the Federal Housing Finance Agency (FHFA), and the Department of Housing and Urban Development (HUD) to create a new mortgage and housing assistance website </a:t>
            </a:r>
            <a:r>
              <a:rPr lang="en-US" b="1" dirty="0"/>
              <a:t>https://www.cfpb.gov/housing.</a:t>
            </a:r>
          </a:p>
          <a:p>
            <a:endParaRPr lang="en-US" dirty="0"/>
          </a:p>
          <a:p>
            <a:r>
              <a:rPr lang="en-US" dirty="0"/>
              <a:t>This joint website consolidates the CARES Act mortgage relief, protections for renters, resources for additional help, and information on how to avoid COVID-19 related scams. It also provides lookup tools for homeowners to determine if their mortgage is federally backed, and for renters to find out if their rental unit is financed by FHA, Fannie Mae, or Freddie Mac.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CFPB actively coordinates with HUD, FHFA, VA, and the USDA to keep consumers apprised of their options when it comes to mortgage and housing assistance. As federal housing assistance programs are implemented, modified or expanded, this interagency housing hub is the place where consumers can go for updated information on what resources are available to them. </a:t>
            </a:r>
          </a:p>
          <a:p>
            <a:endParaRPr lang="en-US" dirty="0"/>
          </a:p>
          <a:p>
            <a:r>
              <a:rPr lang="en-US" dirty="0"/>
              <a:t>Since May 10, the site has served 469,147 users. </a:t>
            </a:r>
          </a:p>
        </p:txBody>
      </p:sp>
      <p:sp>
        <p:nvSpPr>
          <p:cNvPr id="4" name="Slide Number Placeholder 3"/>
          <p:cNvSpPr>
            <a:spLocks noGrp="1"/>
          </p:cNvSpPr>
          <p:nvPr>
            <p:ph type="sldNum" sz="quarter" idx="5"/>
          </p:nvPr>
        </p:nvSpPr>
        <p:spPr/>
        <p:txBody>
          <a:bodyPr/>
          <a:lstStyle/>
          <a:p>
            <a:fld id="{DBCB5A78-0B0D-437D-A12F-B173FE99B3F4}" type="slidenum">
              <a:rPr lang="en-US" smtClean="0"/>
              <a:t>6</a:t>
            </a:fld>
            <a:endParaRPr lang="en-US" dirty="0"/>
          </a:p>
        </p:txBody>
      </p:sp>
    </p:spTree>
    <p:extLst>
      <p:ext uri="{BB962C8B-B14F-4D97-AF65-F5344CB8AC3E}">
        <p14:creationId xmlns:p14="http://schemas.microsoft.com/office/powerpoint/2010/main" val="14038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NEW SLIDE</a:t>
            </a:r>
          </a:p>
          <a:p>
            <a:endParaRPr lang="en-US" dirty="0"/>
          </a:p>
          <a:p>
            <a:r>
              <a:rPr lang="en-US" dirty="0"/>
              <a:t>Assistant Directors to provide updates.</a:t>
            </a:r>
          </a:p>
        </p:txBody>
      </p:sp>
      <p:sp>
        <p:nvSpPr>
          <p:cNvPr id="4" name="Slide Number Placeholder 3"/>
          <p:cNvSpPr>
            <a:spLocks noGrp="1"/>
          </p:cNvSpPr>
          <p:nvPr>
            <p:ph type="sldNum" sz="quarter" idx="5"/>
          </p:nvPr>
        </p:nvSpPr>
        <p:spPr/>
        <p:txBody>
          <a:bodyPr/>
          <a:lstStyle/>
          <a:p>
            <a:fld id="{DBCB5A78-0B0D-437D-A12F-B173FE99B3F4}" type="slidenum">
              <a:rPr lang="en-US" smtClean="0"/>
              <a:t>7</a:t>
            </a:fld>
            <a:endParaRPr lang="en-US" dirty="0"/>
          </a:p>
        </p:txBody>
      </p:sp>
    </p:spTree>
    <p:extLst>
      <p:ext uri="{BB962C8B-B14F-4D97-AF65-F5344CB8AC3E}">
        <p14:creationId xmlns:p14="http://schemas.microsoft.com/office/powerpoint/2010/main" val="1517843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C0548E8-75ED-4D4D-9E8E-6760C2CCF8C4}"/>
              </a:ext>
            </a:extLst>
          </p:cNvPr>
          <p:cNvSpPr>
            <a:spLocks noGrp="1"/>
          </p:cNvSpPr>
          <p:nvPr>
            <p:ph type="title"/>
          </p:nvPr>
        </p:nvSpPr>
        <p:spPr>
          <a:xfrm>
            <a:off x="641193" y="2164953"/>
            <a:ext cx="8036720" cy="743347"/>
          </a:xfrm>
          <a:prstGeom prst="rect">
            <a:avLst/>
          </a:prstGeom>
        </p:spPr>
        <p:txBody>
          <a:bodyPr>
            <a:normAutofit/>
          </a:bodyPr>
          <a:lstStyle>
            <a:lvl1pPr>
              <a:defRPr sz="4000" b="0">
                <a:solidFill>
                  <a:srgbClr val="101820"/>
                </a:solidFill>
                <a:latin typeface="Arial"/>
                <a:cs typeface="Arial"/>
              </a:defRPr>
            </a:lvl1pPr>
          </a:lstStyle>
          <a:p>
            <a:r>
              <a:rPr lang="en-US"/>
              <a:t>Click to edit Master title style</a:t>
            </a:r>
            <a:endParaRPr lang="en-US" dirty="0"/>
          </a:p>
        </p:txBody>
      </p:sp>
      <p:sp>
        <p:nvSpPr>
          <p:cNvPr id="9" name="Text Placeholder 5">
            <a:extLst>
              <a:ext uri="{FF2B5EF4-FFF2-40B4-BE49-F238E27FC236}">
                <a16:creationId xmlns:a16="http://schemas.microsoft.com/office/drawing/2014/main" id="{C13D3E33-6F21-F149-8804-267EDB196428}"/>
              </a:ext>
            </a:extLst>
          </p:cNvPr>
          <p:cNvSpPr>
            <a:spLocks noGrp="1"/>
          </p:cNvSpPr>
          <p:nvPr>
            <p:ph type="body" sz="quarter" idx="10" hasCustomPrompt="1"/>
          </p:nvPr>
        </p:nvSpPr>
        <p:spPr>
          <a:xfrm>
            <a:off x="646352" y="2895600"/>
            <a:ext cx="8031561" cy="520700"/>
          </a:xfrm>
          <a:prstGeom prst="rect">
            <a:avLst/>
          </a:prstGeom>
        </p:spPr>
        <p:txBody>
          <a:bodyPr>
            <a:normAutofit/>
          </a:bodyPr>
          <a:lstStyle>
            <a:lvl1pPr marL="0" indent="0">
              <a:buNone/>
              <a:defRPr sz="1600">
                <a:solidFill>
                  <a:srgbClr val="43484E"/>
                </a:solidFill>
                <a:latin typeface="+mj-lt"/>
                <a:cs typeface="Arial"/>
              </a:defRPr>
            </a:lvl1pPr>
          </a:lstStyle>
          <a:p>
            <a:pPr lvl="0"/>
            <a:r>
              <a:rPr lang="en-US" dirty="0"/>
              <a:t> Click to edit Master text styles</a:t>
            </a:r>
          </a:p>
        </p:txBody>
      </p:sp>
      <p:pic>
        <p:nvPicPr>
          <p:cNvPr id="10" name="Picture 9" descr="Consumer Financial Protection Bureau">
            <a:extLst>
              <a:ext uri="{FF2B5EF4-FFF2-40B4-BE49-F238E27FC236}">
                <a16:creationId xmlns:a16="http://schemas.microsoft.com/office/drawing/2014/main" id="{C58FA960-C1A8-1D48-962E-6FBE34B4B1CF}"/>
              </a:ext>
              <a:ext uri="{C183D7F6-B498-43B3-948B-1728B52AA6E4}">
                <adec:decorative xmlns:adec="http://schemas.microsoft.com/office/drawing/2017/decorative" val="0"/>
              </a:ext>
            </a:extLst>
          </p:cNvPr>
          <p:cNvPicPr>
            <a:picLocks noChangeAspect="1"/>
          </p:cNvPicPr>
          <p:nvPr userDrawn="1"/>
        </p:nvPicPr>
        <p:blipFill>
          <a:blip r:embed="rId2"/>
          <a:srcRect/>
          <a:stretch/>
        </p:blipFill>
        <p:spPr>
          <a:xfrm>
            <a:off x="564089" y="5001128"/>
            <a:ext cx="2641600" cy="927100"/>
          </a:xfrm>
          <a:prstGeom prst="rect">
            <a:avLst/>
          </a:prstGeom>
        </p:spPr>
      </p:pic>
      <p:pic>
        <p:nvPicPr>
          <p:cNvPr id="11" name="Picture 10">
            <a:extLst>
              <a:ext uri="{FF2B5EF4-FFF2-40B4-BE49-F238E27FC236}">
                <a16:creationId xmlns:a16="http://schemas.microsoft.com/office/drawing/2014/main" id="{725CD9E3-25FD-F047-B3CD-ED4D5423C9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28740"/>
            <a:ext cx="9157662" cy="1885401"/>
          </a:xfrm>
          <a:prstGeom prst="rect">
            <a:avLst/>
          </a:prstGeom>
        </p:spPr>
      </p:pic>
    </p:spTree>
    <p:extLst>
      <p:ext uri="{BB962C8B-B14F-4D97-AF65-F5344CB8AC3E}">
        <p14:creationId xmlns:p14="http://schemas.microsoft.com/office/powerpoint/2010/main" val="12647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hart with title">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485023" y="6042411"/>
            <a:ext cx="5074757" cy="528224"/>
          </a:xfrm>
          <a:prstGeom prst="rect">
            <a:avLst/>
          </a:prstGeom>
        </p:spPr>
        <p:txBody>
          <a:bodyPr>
            <a:normAutofit/>
          </a:bodyPr>
          <a:lstStyle>
            <a:lvl1pPr marL="0" indent="0" algn="l">
              <a:buFontTx/>
              <a:buNone/>
              <a:defRPr sz="900" i="1" baseline="0"/>
            </a:lvl1pPr>
            <a:lvl2pPr marL="342900" indent="0">
              <a:buFontTx/>
              <a:buNone/>
              <a:defRPr sz="1050"/>
            </a:lvl2pPr>
            <a:lvl3pPr marL="685800" indent="0">
              <a:buFontTx/>
              <a:buNone/>
              <a:defRPr sz="1050"/>
            </a:lvl3pPr>
          </a:lstStyle>
          <a:p>
            <a:r>
              <a:rPr lang="en-US" sz="900"/>
              <a:t>Source: Add source here</a:t>
            </a:r>
          </a:p>
        </p:txBody>
      </p:sp>
      <p:sp>
        <p:nvSpPr>
          <p:cNvPr id="7" name="Text Placeholder 3"/>
          <p:cNvSpPr>
            <a:spLocks noGrp="1"/>
          </p:cNvSpPr>
          <p:nvPr>
            <p:ph type="body" sz="half" idx="11" hasCustomPrompt="1"/>
          </p:nvPr>
        </p:nvSpPr>
        <p:spPr>
          <a:xfrm>
            <a:off x="485023" y="743712"/>
            <a:ext cx="8150979" cy="528224"/>
          </a:xfrm>
          <a:prstGeom prst="rect">
            <a:avLst/>
          </a:prstGeom>
        </p:spPr>
        <p:txBody>
          <a:bodyPr>
            <a:normAutofit/>
          </a:bodyPr>
          <a:lstStyle>
            <a:lvl1pPr marL="0" indent="0">
              <a:lnSpc>
                <a:spcPts val="1650"/>
              </a:lnSpc>
              <a:spcBef>
                <a:spcPts val="1125"/>
              </a:spcBef>
              <a:buNone/>
              <a:defRPr sz="1350" baseline="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Add chart title here</a:t>
            </a:r>
          </a:p>
        </p:txBody>
      </p:sp>
      <p:sp>
        <p:nvSpPr>
          <p:cNvPr id="6" name="Footer Placeholder 4"/>
          <p:cNvSpPr>
            <a:spLocks noGrp="1"/>
          </p:cNvSpPr>
          <p:nvPr>
            <p:ph type="ftr" sz="quarter" idx="3"/>
          </p:nvPr>
        </p:nvSpPr>
        <p:spPr>
          <a:xfrm>
            <a:off x="5694760" y="6081190"/>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263020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4C16DB8A-5354-9F4A-B824-6EEFD8B4D711}"/>
              </a:ext>
            </a:extLst>
          </p:cNvPr>
          <p:cNvSpPr>
            <a:spLocks noGrp="1"/>
          </p:cNvSpPr>
          <p:nvPr>
            <p:ph type="subTitle" idx="1"/>
          </p:nvPr>
        </p:nvSpPr>
        <p:spPr>
          <a:xfrm>
            <a:off x="905256" y="2734055"/>
            <a:ext cx="7306056" cy="495799"/>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rgbClr val="43484E"/>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r>
              <a:rPr lang="en-US" dirty="0"/>
              <a:t>Click to edit Master subtitle style</a:t>
            </a:r>
          </a:p>
        </p:txBody>
      </p:sp>
      <p:sp>
        <p:nvSpPr>
          <p:cNvPr id="8" name="Title 1">
            <a:extLst>
              <a:ext uri="{FF2B5EF4-FFF2-40B4-BE49-F238E27FC236}">
                <a16:creationId xmlns:a16="http://schemas.microsoft.com/office/drawing/2014/main" id="{28A9952B-BC17-4C4A-BC72-A9D759E29D02}"/>
              </a:ext>
            </a:extLst>
          </p:cNvPr>
          <p:cNvSpPr>
            <a:spLocks noGrp="1"/>
          </p:cNvSpPr>
          <p:nvPr>
            <p:ph type="ctrTitle"/>
          </p:nvPr>
        </p:nvSpPr>
        <p:spPr>
          <a:xfrm>
            <a:off x="905256" y="2112264"/>
            <a:ext cx="7306056" cy="613589"/>
          </a:xfrm>
          <a:prstGeom prst="rect">
            <a:avLst/>
          </a:prstGeom>
        </p:spPr>
        <p:txBody>
          <a:bodyPr lIns="64284" tIns="32142" rIns="64284" bIns="32142"/>
          <a:lstStyle>
            <a:lvl1pPr algn="l">
              <a:defRPr sz="2800" baseline="0">
                <a:solidFill>
                  <a:schemeClr val="tx1"/>
                </a:solidFill>
              </a:defRPr>
            </a:lvl1pPr>
          </a:lstStyle>
          <a:p>
            <a:r>
              <a:rPr lang="en-US"/>
              <a:t>Click to edit Master title style</a:t>
            </a:r>
            <a:endParaRPr lang="en-US" dirty="0"/>
          </a:p>
        </p:txBody>
      </p:sp>
      <p:sp>
        <p:nvSpPr>
          <p:cNvPr id="9" name="Date Placeholder 3">
            <a:extLst>
              <a:ext uri="{FF2B5EF4-FFF2-40B4-BE49-F238E27FC236}">
                <a16:creationId xmlns:a16="http://schemas.microsoft.com/office/drawing/2014/main" id="{789836A9-A714-8D4E-851E-B7879CE440B0}"/>
              </a:ext>
            </a:extLst>
          </p:cNvPr>
          <p:cNvSpPr>
            <a:spLocks noGrp="1"/>
          </p:cNvSpPr>
          <p:nvPr>
            <p:ph type="dt" sz="half" idx="2"/>
          </p:nvPr>
        </p:nvSpPr>
        <p:spPr>
          <a:xfrm>
            <a:off x="3182568" y="6081189"/>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15" name="Footer Placeholder 4">
            <a:extLst>
              <a:ext uri="{FF2B5EF4-FFF2-40B4-BE49-F238E27FC236}">
                <a16:creationId xmlns:a16="http://schemas.microsoft.com/office/drawing/2014/main" id="{A212B319-8C15-5D48-AD69-C5C1F9AE97A0}"/>
              </a:ext>
            </a:extLst>
          </p:cNvPr>
          <p:cNvSpPr>
            <a:spLocks noGrp="1"/>
          </p:cNvSpPr>
          <p:nvPr>
            <p:ph type="ftr" sz="quarter" idx="3"/>
          </p:nvPr>
        </p:nvSpPr>
        <p:spPr>
          <a:xfrm>
            <a:off x="5694760" y="6081189"/>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pic>
        <p:nvPicPr>
          <p:cNvPr id="16" name="Picture 15">
            <a:extLst>
              <a:ext uri="{FF2B5EF4-FFF2-40B4-BE49-F238E27FC236}">
                <a16:creationId xmlns:a16="http://schemas.microsoft.com/office/drawing/2014/main" id="{4D35944B-0E60-AA44-A837-72B49D66BD23}"/>
              </a:ext>
            </a:extLst>
          </p:cNvPr>
          <p:cNvPicPr>
            <a:picLocks noChangeAspect="1"/>
          </p:cNvPicPr>
          <p:nvPr userDrawn="1"/>
        </p:nvPicPr>
        <p:blipFill>
          <a:blip r:embed="rId2"/>
          <a:srcRect/>
          <a:stretch/>
        </p:blipFill>
        <p:spPr>
          <a:xfrm>
            <a:off x="468177" y="5765524"/>
            <a:ext cx="2641600" cy="927100"/>
          </a:xfrm>
          <a:prstGeom prst="rect">
            <a:avLst/>
          </a:prstGeom>
          <a:ln>
            <a:noFill/>
          </a:ln>
        </p:spPr>
      </p:pic>
    </p:spTree>
    <p:extLst>
      <p:ext uri="{BB962C8B-B14F-4D97-AF65-F5344CB8AC3E}">
        <p14:creationId xmlns:p14="http://schemas.microsoft.com/office/powerpoint/2010/main" val="156080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hasCustomPrompt="1"/>
          </p:nvPr>
        </p:nvSpPr>
        <p:spPr>
          <a:xfrm>
            <a:off x="553641" y="1524001"/>
            <a:ext cx="8036720" cy="4106412"/>
          </a:xfrm>
          <a:prstGeom prst="rect">
            <a:avLst/>
          </a:prstGeom>
        </p:spPr>
        <p:txBody>
          <a:bodyPr vert="horz" lIns="91440" tIns="45720" rIns="91440" bIns="45720" rtlCol="0">
            <a:normAutofit/>
          </a:bodyPr>
          <a:lstStyle>
            <a:lvl1pPr marL="342900" marR="0" indent="-347472" algn="l" defTabSz="457200" rtl="0" eaLnBrk="1" fontAlgn="auto" latinLnBrk="0" hangingPunct="1">
              <a:lnSpc>
                <a:spcPts val="2600"/>
              </a:lnSpc>
              <a:spcBef>
                <a:spcPts val="1000"/>
              </a:spcBef>
              <a:spcAft>
                <a:spcPts val="0"/>
              </a:spcAft>
              <a:buClr>
                <a:srgbClr val="20AA3F"/>
              </a:buClr>
              <a:buSzTx/>
              <a:buFont typeface="Wingdings" charset="2"/>
              <a:buChar char="§"/>
              <a:tabLst/>
              <a:defRPr/>
            </a:lvl1pPr>
            <a:lvl2pPr marL="742950" marR="0" indent="-285750" algn="l" defTabSz="457200" rtl="0" eaLnBrk="1" fontAlgn="auto" latinLnBrk="0" hangingPunct="1">
              <a:lnSpc>
                <a:spcPct val="100000"/>
              </a:lnSpc>
              <a:spcBef>
                <a:spcPts val="1000"/>
              </a:spcBef>
              <a:spcAft>
                <a:spcPts val="0"/>
              </a:spcAft>
              <a:buClr>
                <a:srgbClr val="20AA3F"/>
              </a:buClr>
              <a:buSzPct val="50000"/>
              <a:buFont typeface="Wingdings" charset="2"/>
              <a:buChar char=""/>
              <a:tabLst/>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a:lvl3pPr>
          </a:lstStyle>
          <a:p>
            <a:pPr marL="342900" marR="0" lvl="0" indent="-347472" algn="l" defTabSz="457200" rtl="0" eaLnBrk="1" fontAlgn="auto" latinLnBrk="0" hangingPunct="1">
              <a:lnSpc>
                <a:spcPts val="2600"/>
              </a:lnSpc>
              <a:spcBef>
                <a:spcPts val="1000"/>
              </a:spcBef>
              <a:spcAft>
                <a:spcPts val="0"/>
              </a:spcAft>
              <a:buClr>
                <a:srgbClr val="20AA3F"/>
              </a:buClr>
              <a:buSzTx/>
              <a:buFont typeface="Wingdings" charset="2"/>
              <a:buChar char="§"/>
              <a:tabLst/>
              <a:defRPr/>
            </a:pPr>
            <a:r>
              <a:rPr kumimoji="0" lang="en-US" sz="2200" b="0" i="0" u="none" strike="noStrike" kern="1200" cap="none" spc="0" normalizeH="0" baseline="0" noProof="0" dirty="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0AA3F"/>
              </a:buClr>
              <a:buSzPct val="50000"/>
              <a:buFont typeface="Wingdings" charset="2"/>
              <a:buChar char=""/>
              <a:tabLst/>
              <a:defRPr/>
            </a:pPr>
            <a:r>
              <a:rPr kumimoji="0" lang="en-US" sz="2000" b="0" i="0" u="none" strike="noStrike" kern="1200" cap="none" spc="0" normalizeH="0" baseline="0" noProof="0" dirty="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a:ln>
                  <a:noFill/>
                </a:ln>
                <a:solidFill>
                  <a:srgbClr val="101820"/>
                </a:solidFill>
                <a:effectLst/>
                <a:uLnTx/>
                <a:uFillTx/>
                <a:latin typeface="+mn-lt"/>
                <a:ea typeface="+mn-ea"/>
                <a:cs typeface="+mn-cs"/>
              </a:rPr>
              <a:t>Third level</a:t>
            </a:r>
          </a:p>
        </p:txBody>
      </p:sp>
      <p:sp>
        <p:nvSpPr>
          <p:cNvPr id="9" name="Date Placeholder 3"/>
          <p:cNvSpPr>
            <a:spLocks noGrp="1"/>
          </p:cNvSpPr>
          <p:nvPr>
            <p:ph type="dt" sz="half" idx="2"/>
          </p:nvPr>
        </p:nvSpPr>
        <p:spPr>
          <a:xfrm>
            <a:off x="3182568" y="6081190"/>
            <a:ext cx="2133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dirty="0"/>
          </a:p>
        </p:txBody>
      </p:sp>
      <p:sp>
        <p:nvSpPr>
          <p:cNvPr id="10" name="Footer Placeholder 4"/>
          <p:cNvSpPr>
            <a:spLocks noGrp="1"/>
          </p:cNvSpPr>
          <p:nvPr>
            <p:ph type="ftr" sz="quarter" idx="3"/>
          </p:nvPr>
        </p:nvSpPr>
        <p:spPr>
          <a:xfrm>
            <a:off x="5694760" y="6081190"/>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2593349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E32CF2-F7C0-B549-92A0-8D6886E70146}"/>
              </a:ext>
            </a:extLst>
          </p:cNvPr>
          <p:cNvSpPr>
            <a:spLocks noGrp="1"/>
          </p:cNvSpPr>
          <p:nvPr>
            <p:ph type="ctrTitle" hasCustomPrompt="1"/>
          </p:nvPr>
        </p:nvSpPr>
        <p:spPr>
          <a:xfrm>
            <a:off x="576072" y="2368296"/>
            <a:ext cx="8040512" cy="880064"/>
          </a:xfrm>
          <a:prstGeom prst="rect">
            <a:avLst/>
          </a:prstGeom>
        </p:spPr>
        <p:txBody>
          <a:bodyPr lIns="64251" tIns="32125" rIns="64251" bIns="32125"/>
          <a:lstStyle>
            <a:lvl1pPr algn="l">
              <a:lnSpc>
                <a:spcPts val="5000"/>
              </a:lnSpc>
              <a:spcBef>
                <a:spcPts val="7500"/>
              </a:spcBef>
              <a:spcAft>
                <a:spcPts val="0"/>
              </a:spcAft>
              <a:defRPr sz="4600" baseline="0">
                <a:solidFill>
                  <a:srgbClr val="101820"/>
                </a:solidFill>
              </a:defRPr>
            </a:lvl1pPr>
          </a:lstStyle>
          <a:p>
            <a:r>
              <a:rPr lang="en-US" dirty="0"/>
              <a:t>Click to add text</a:t>
            </a:r>
          </a:p>
        </p:txBody>
      </p:sp>
      <p:sp>
        <p:nvSpPr>
          <p:cNvPr id="9" name="Subtitle 2">
            <a:extLst>
              <a:ext uri="{FF2B5EF4-FFF2-40B4-BE49-F238E27FC236}">
                <a16:creationId xmlns:a16="http://schemas.microsoft.com/office/drawing/2014/main" id="{C848BEA0-E9B5-964E-83A7-ED31577D2592}"/>
              </a:ext>
            </a:extLst>
          </p:cNvPr>
          <p:cNvSpPr>
            <a:spLocks noGrp="1"/>
          </p:cNvSpPr>
          <p:nvPr>
            <p:ph type="subTitle" idx="1" hasCustomPrompt="1"/>
          </p:nvPr>
        </p:nvSpPr>
        <p:spPr>
          <a:xfrm>
            <a:off x="586274" y="3202725"/>
            <a:ext cx="8040511"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3000" cap="none" baseline="0">
                <a:solidFill>
                  <a:srgbClr val="43484E"/>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a:t>Click to add text</a:t>
            </a:r>
          </a:p>
        </p:txBody>
      </p:sp>
      <p:sp>
        <p:nvSpPr>
          <p:cNvPr id="10" name="Footer Placeholder 4">
            <a:extLst>
              <a:ext uri="{FF2B5EF4-FFF2-40B4-BE49-F238E27FC236}">
                <a16:creationId xmlns:a16="http://schemas.microsoft.com/office/drawing/2014/main" id="{BE5F91E9-BD9F-D74A-98EF-6DE72F4AF2F5}"/>
              </a:ext>
            </a:extLst>
          </p:cNvPr>
          <p:cNvSpPr>
            <a:spLocks noGrp="1"/>
          </p:cNvSpPr>
          <p:nvPr>
            <p:ph type="ftr" sz="quarter" idx="3"/>
          </p:nvPr>
        </p:nvSpPr>
        <p:spPr>
          <a:xfrm>
            <a:off x="5694760" y="6081189"/>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13" name="Date Placeholder 3">
            <a:extLst>
              <a:ext uri="{FF2B5EF4-FFF2-40B4-BE49-F238E27FC236}">
                <a16:creationId xmlns:a16="http://schemas.microsoft.com/office/drawing/2014/main" id="{48BFF703-3858-7E47-B1CF-D08D2972A293}"/>
              </a:ext>
            </a:extLst>
          </p:cNvPr>
          <p:cNvSpPr>
            <a:spLocks noGrp="1"/>
          </p:cNvSpPr>
          <p:nvPr>
            <p:ph type="dt" sz="half" idx="2"/>
          </p:nvPr>
        </p:nvSpPr>
        <p:spPr>
          <a:xfrm>
            <a:off x="3182568" y="6081189"/>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pic>
        <p:nvPicPr>
          <p:cNvPr id="14" name="Picture 13">
            <a:extLst>
              <a:ext uri="{FF2B5EF4-FFF2-40B4-BE49-F238E27FC236}">
                <a16:creationId xmlns:a16="http://schemas.microsoft.com/office/drawing/2014/main" id="{22DFC513-9204-3E48-897E-8367A02633E8}"/>
              </a:ext>
            </a:extLst>
          </p:cNvPr>
          <p:cNvPicPr>
            <a:picLocks noChangeAspect="1"/>
          </p:cNvPicPr>
          <p:nvPr userDrawn="1"/>
        </p:nvPicPr>
        <p:blipFill>
          <a:blip r:embed="rId2"/>
          <a:srcRect/>
          <a:stretch/>
        </p:blipFill>
        <p:spPr>
          <a:xfrm>
            <a:off x="468177" y="5765524"/>
            <a:ext cx="2641600" cy="927100"/>
          </a:xfrm>
          <a:prstGeom prst="rect">
            <a:avLst/>
          </a:prstGeom>
          <a:ln>
            <a:noFill/>
          </a:ln>
        </p:spPr>
      </p:pic>
    </p:spTree>
    <p:extLst>
      <p:ext uri="{BB962C8B-B14F-4D97-AF65-F5344CB8AC3E}">
        <p14:creationId xmlns:p14="http://schemas.microsoft.com/office/powerpoint/2010/main" val="116144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4514" y="1549402"/>
            <a:ext cx="3951287" cy="4199647"/>
          </a:xfrm>
          <a:prstGeom prst="rect">
            <a:avLst/>
          </a:prstGeom>
        </p:spPr>
        <p:txBody>
          <a:bodyPr/>
          <a:lstStyle>
            <a:lvl1pPr>
              <a:defRPr sz="1500"/>
            </a:lvl1pPr>
            <a:lvl2pPr>
              <a:spcBef>
                <a:spcPts val="750"/>
              </a:spcBef>
              <a:defRPr sz="1350"/>
            </a:lvl2pPr>
            <a:lvl3pPr>
              <a:spcBef>
                <a:spcPts val="750"/>
              </a:spcBef>
              <a:defRPr sz="1200"/>
            </a:lvl3pPr>
            <a:lvl4pPr>
              <a:defRPr sz="1350"/>
            </a:lvl4pPr>
            <a:lvl5pPr>
              <a:defRPr sz="1350"/>
            </a:lvl5pPr>
            <a:lvl6pPr>
              <a:defRPr sz="1350"/>
            </a:lvl6pPr>
            <a:lvl7pPr>
              <a:defRPr sz="1350"/>
            </a:lvl7pPr>
            <a:lvl8pPr>
              <a:defRPr sz="1350"/>
            </a:lvl8pPr>
            <a:lvl9pPr>
              <a:defRPr sz="1350"/>
            </a:lvl9pPr>
          </a:lstStyle>
          <a:p>
            <a:pPr lvl="0"/>
            <a:r>
              <a:rPr lang="en-US"/>
              <a:t>Click to add text</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4735514" y="1549402"/>
            <a:ext cx="3951287" cy="4199647"/>
          </a:xfrm>
          <a:prstGeom prst="rect">
            <a:avLst/>
          </a:prstGeom>
        </p:spPr>
        <p:txBody>
          <a:bodyPr/>
          <a:lstStyle>
            <a:lvl1pPr>
              <a:defRPr sz="1500"/>
            </a:lvl1pPr>
            <a:lvl2pPr>
              <a:spcBef>
                <a:spcPts val="750"/>
              </a:spcBef>
              <a:defRPr sz="1350"/>
            </a:lvl2pPr>
            <a:lvl3pPr>
              <a:spcBef>
                <a:spcPts val="750"/>
              </a:spcBef>
              <a:defRPr sz="1200"/>
            </a:lvl3pPr>
            <a:lvl4pPr>
              <a:defRPr sz="1350"/>
            </a:lvl4pPr>
            <a:lvl5pPr>
              <a:defRPr sz="1350"/>
            </a:lvl5pPr>
            <a:lvl6pPr>
              <a:defRPr sz="1350"/>
            </a:lvl6pPr>
            <a:lvl7pPr>
              <a:defRPr sz="1350"/>
            </a:lvl7pPr>
            <a:lvl8pPr>
              <a:defRPr sz="1350"/>
            </a:lvl8pPr>
            <a:lvl9pPr>
              <a:defRPr sz="1350"/>
            </a:lvl9pPr>
          </a:lstStyle>
          <a:p>
            <a:pPr lvl="0"/>
            <a:r>
              <a:rPr lang="en-US"/>
              <a:t>Click to add text</a:t>
            </a:r>
          </a:p>
          <a:p>
            <a:pPr lvl="1"/>
            <a:r>
              <a:rPr lang="en-US"/>
              <a:t>Second level</a:t>
            </a:r>
          </a:p>
          <a:p>
            <a:pPr lvl="2"/>
            <a:r>
              <a:rPr lang="en-US"/>
              <a:t>Third level</a:t>
            </a:r>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9" name="Date Placeholder 3"/>
          <p:cNvSpPr>
            <a:spLocks noGrp="1"/>
          </p:cNvSpPr>
          <p:nvPr>
            <p:ph type="dt" sz="half" idx="10"/>
          </p:nvPr>
        </p:nvSpPr>
        <p:spPr>
          <a:xfrm>
            <a:off x="3182568" y="6081190"/>
            <a:ext cx="2133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dirty="0"/>
          </a:p>
        </p:txBody>
      </p:sp>
      <p:sp>
        <p:nvSpPr>
          <p:cNvPr id="10" name="Footer Placeholder 4"/>
          <p:cNvSpPr>
            <a:spLocks noGrp="1"/>
          </p:cNvSpPr>
          <p:nvPr>
            <p:ph type="ftr" sz="quarter" idx="3"/>
          </p:nvPr>
        </p:nvSpPr>
        <p:spPr>
          <a:xfrm>
            <a:off x="5694760" y="6081190"/>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405208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53646" y="2098850"/>
            <a:ext cx="3847345" cy="3621015"/>
          </a:xfrm>
          <a:prstGeom prst="rect">
            <a:avLst/>
          </a:prstGeom>
        </p:spPr>
        <p:txBody>
          <a:bodyPr/>
          <a:lstStyle>
            <a:lvl1pPr>
              <a:lnSpc>
                <a:spcPts val="1800"/>
              </a:lnSpc>
              <a:spcBef>
                <a:spcPts val="750"/>
              </a:spcBef>
              <a:defRPr sz="1500" baseline="0"/>
            </a:lvl1pPr>
            <a:lvl2pPr>
              <a:spcBef>
                <a:spcPts val="750"/>
              </a:spcBef>
              <a:defRPr sz="1350" baseline="0"/>
            </a:lvl2pPr>
            <a:lvl3pPr>
              <a:spcBef>
                <a:spcPts val="750"/>
              </a:spcBef>
              <a:defRPr sz="1350"/>
            </a:lvl3pPr>
            <a:lvl4pPr>
              <a:defRPr sz="1200"/>
            </a:lvl4pPr>
            <a:lvl5pPr>
              <a:defRPr sz="1200"/>
            </a:lvl5pPr>
            <a:lvl6pPr>
              <a:defRPr sz="1200"/>
            </a:lvl6pPr>
            <a:lvl7pPr>
              <a:defRPr sz="1200"/>
            </a:lvl7pPr>
            <a:lvl8pPr>
              <a:defRPr sz="1200"/>
            </a:lvl8pPr>
            <a:lvl9pPr>
              <a:defRPr sz="1200"/>
            </a:lvl9pPr>
          </a:lstStyle>
          <a:p>
            <a:pPr lvl="0"/>
            <a:r>
              <a:rPr lang="en-US"/>
              <a:t>Click to add text</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4741504" y="1579099"/>
            <a:ext cx="3848856" cy="371679"/>
          </a:xfrm>
          <a:prstGeom prst="rect">
            <a:avLst/>
          </a:prstGeom>
        </p:spPr>
        <p:txBody>
          <a:bodyPr anchor="b">
            <a:noAutofit/>
          </a:bodyPr>
          <a:lstStyle>
            <a:lvl1pPr marL="0" indent="0">
              <a:buNone/>
              <a:defRPr sz="1500" b="1">
                <a:latin typeface="Georgia"/>
                <a:cs typeface="Georgi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p>
        </p:txBody>
      </p:sp>
      <p:sp>
        <p:nvSpPr>
          <p:cNvPr id="6" name="Content Placeholder 5"/>
          <p:cNvSpPr>
            <a:spLocks noGrp="1"/>
          </p:cNvSpPr>
          <p:nvPr>
            <p:ph sz="quarter" idx="4" hasCustomPrompt="1"/>
          </p:nvPr>
        </p:nvSpPr>
        <p:spPr>
          <a:xfrm>
            <a:off x="4741504" y="2098850"/>
            <a:ext cx="3848856" cy="3621015"/>
          </a:xfrm>
          <a:prstGeom prst="rect">
            <a:avLst/>
          </a:prstGeom>
        </p:spPr>
        <p:txBody>
          <a:bodyPr/>
          <a:lstStyle>
            <a:lvl1pPr>
              <a:lnSpc>
                <a:spcPts val="1800"/>
              </a:lnSpc>
              <a:spcBef>
                <a:spcPts val="750"/>
              </a:spcBef>
              <a:defRPr sz="1500" baseline="0"/>
            </a:lvl1pPr>
            <a:lvl2pPr>
              <a:spcBef>
                <a:spcPts val="750"/>
              </a:spcBef>
              <a:defRPr sz="1350"/>
            </a:lvl2pPr>
            <a:lvl3pPr>
              <a:spcBef>
                <a:spcPts val="750"/>
              </a:spcBef>
              <a:defRPr sz="1200"/>
            </a:lvl3pPr>
            <a:lvl4pPr>
              <a:defRPr sz="1200"/>
            </a:lvl4pPr>
            <a:lvl5pPr>
              <a:defRPr sz="1200"/>
            </a:lvl5pPr>
            <a:lvl6pPr>
              <a:defRPr sz="1200"/>
            </a:lvl6pPr>
            <a:lvl7pPr>
              <a:defRPr sz="1200"/>
            </a:lvl7pPr>
            <a:lvl8pPr>
              <a:defRPr sz="1200"/>
            </a:lvl8pPr>
            <a:lvl9pPr>
              <a:defRPr sz="1200"/>
            </a:lvl9pPr>
          </a:lstStyle>
          <a:p>
            <a:pPr lvl="0"/>
            <a:r>
              <a:rPr lang="en-US"/>
              <a:t>Click to add text</a:t>
            </a:r>
          </a:p>
          <a:p>
            <a:pPr lvl="1"/>
            <a:r>
              <a:rPr lang="en-US"/>
              <a:t>Second level</a:t>
            </a:r>
          </a:p>
          <a:p>
            <a:pPr lvl="2"/>
            <a:r>
              <a:rPr lang="en-US"/>
              <a:t>Third level</a:t>
            </a:r>
          </a:p>
        </p:txBody>
      </p:sp>
      <p:sp>
        <p:nvSpPr>
          <p:cNvPr id="19" name="Text Placeholder 4"/>
          <p:cNvSpPr>
            <a:spLocks noGrp="1"/>
          </p:cNvSpPr>
          <p:nvPr>
            <p:ph type="body" sz="quarter" idx="12" hasCustomPrompt="1"/>
          </p:nvPr>
        </p:nvSpPr>
        <p:spPr>
          <a:xfrm>
            <a:off x="533400" y="1579099"/>
            <a:ext cx="3848856" cy="371679"/>
          </a:xfrm>
          <a:prstGeom prst="rect">
            <a:avLst/>
          </a:prstGeom>
        </p:spPr>
        <p:txBody>
          <a:bodyPr anchor="b">
            <a:noAutofit/>
          </a:bodyPr>
          <a:lstStyle>
            <a:lvl1pPr marL="0" indent="0">
              <a:buNone/>
              <a:defRPr sz="1500" b="1">
                <a:latin typeface="Georgia"/>
                <a:cs typeface="Georgi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add text</a:t>
            </a:r>
          </a:p>
        </p:txBody>
      </p:sp>
      <p:sp>
        <p:nvSpPr>
          <p:cNvPr id="10"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11" name="Date Placeholder 3"/>
          <p:cNvSpPr>
            <a:spLocks noGrp="1"/>
          </p:cNvSpPr>
          <p:nvPr>
            <p:ph type="dt" sz="half" idx="13"/>
          </p:nvPr>
        </p:nvSpPr>
        <p:spPr>
          <a:xfrm>
            <a:off x="3182568" y="6081190"/>
            <a:ext cx="2133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dirty="0"/>
          </a:p>
        </p:txBody>
      </p:sp>
      <p:sp>
        <p:nvSpPr>
          <p:cNvPr id="12" name="Footer Placeholder 4"/>
          <p:cNvSpPr>
            <a:spLocks noGrp="1"/>
          </p:cNvSpPr>
          <p:nvPr>
            <p:ph type="ftr" sz="quarter" idx="14"/>
          </p:nvPr>
        </p:nvSpPr>
        <p:spPr>
          <a:xfrm>
            <a:off x="5694760" y="6081190"/>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242638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3"/>
          <p:cNvSpPr>
            <a:spLocks noGrp="1"/>
          </p:cNvSpPr>
          <p:nvPr>
            <p:ph type="dt" sz="half" idx="2"/>
          </p:nvPr>
        </p:nvSpPr>
        <p:spPr>
          <a:xfrm>
            <a:off x="3182568" y="6081190"/>
            <a:ext cx="2133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dirty="0"/>
          </a:p>
        </p:txBody>
      </p:sp>
      <p:sp>
        <p:nvSpPr>
          <p:cNvPr id="8" name="Footer Placeholder 4"/>
          <p:cNvSpPr>
            <a:spLocks noGrp="1"/>
          </p:cNvSpPr>
          <p:nvPr>
            <p:ph type="ftr" sz="quarter" idx="3"/>
          </p:nvPr>
        </p:nvSpPr>
        <p:spPr>
          <a:xfrm>
            <a:off x="5694760" y="6081190"/>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476339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48218" tIns="24110" rIns="48218" bIns="24110" numCol="1" rtlCol="0" anchor="t" anchorCtr="0" compatLnSpc="1">
            <a:prstTxWarp prst="textNoShape">
              <a:avLst/>
            </a:prstTxWarp>
          </a:bodyPr>
          <a:lstStyle/>
          <a:p>
            <a:pPr marL="0" marR="0" indent="0" algn="l" defTabSz="482186"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5" name="Footer Placeholder 4"/>
          <p:cNvSpPr txBox="1">
            <a:spLocks/>
          </p:cNvSpPr>
          <p:nvPr/>
        </p:nvSpPr>
        <p:spPr>
          <a:xfrm>
            <a:off x="5847160" y="6326188"/>
            <a:ext cx="2895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z="900" smtClean="0"/>
              <a:pPr/>
              <a:t>‹#›</a:t>
            </a:fld>
            <a:endParaRPr lang="en-US" sz="900" dirty="0"/>
          </a:p>
        </p:txBody>
      </p:sp>
      <p:sp>
        <p:nvSpPr>
          <p:cNvPr id="4" name="Rectangle 3"/>
          <p:cNvSpPr/>
          <p:nvPr/>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48218" tIns="24110" rIns="48218" bIns="24110" numCol="1" rtlCol="0" anchor="t" anchorCtr="0" compatLnSpc="1">
            <a:prstTxWarp prst="textNoShape">
              <a:avLst/>
            </a:prstTxWarp>
          </a:bodyPr>
          <a:lstStyle/>
          <a:p>
            <a:pPr marL="0" marR="0" indent="0" algn="l" defTabSz="482186"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7" name="Footer Placeholder 4"/>
          <p:cNvSpPr txBox="1">
            <a:spLocks/>
          </p:cNvSpPr>
          <p:nvPr/>
        </p:nvSpPr>
        <p:spPr>
          <a:xfrm>
            <a:off x="5847160" y="6326188"/>
            <a:ext cx="2895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z="900" smtClean="0"/>
              <a:pPr/>
              <a:t>‹#›</a:t>
            </a:fld>
            <a:endParaRPr lang="en-US" sz="900" dirty="0"/>
          </a:p>
        </p:txBody>
      </p:sp>
      <p:sp>
        <p:nvSpPr>
          <p:cNvPr id="8" name="Rectangle 7"/>
          <p:cNvSpPr/>
          <p:nvPr userDrawn="1"/>
        </p:nvSpPr>
        <p:spPr bwMode="auto">
          <a:xfrm>
            <a:off x="0" y="0"/>
            <a:ext cx="9144000" cy="6858000"/>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9" name="Footer Placeholder 4"/>
          <p:cNvSpPr txBox="1">
            <a:spLocks/>
          </p:cNvSpPr>
          <p:nvPr userDrawn="1"/>
        </p:nvSpPr>
        <p:spPr>
          <a:xfrm>
            <a:off x="5847160" y="6326188"/>
            <a:ext cx="2895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22636EB-ADE8-A646-A11D-FED0A955D1AA}" type="slidenum">
              <a:rPr lang="en-US" sz="1200" smtClean="0"/>
              <a:pPr/>
              <a:t>‹#›</a:t>
            </a:fld>
            <a:endParaRPr lang="en-US" sz="1200" dirty="0"/>
          </a:p>
        </p:txBody>
      </p:sp>
    </p:spTree>
    <p:extLst>
      <p:ext uri="{BB962C8B-B14F-4D97-AF65-F5344CB8AC3E}">
        <p14:creationId xmlns:p14="http://schemas.microsoft.com/office/powerpoint/2010/main" val="334636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24" name="Content Placeholder 2"/>
          <p:cNvSpPr>
            <a:spLocks noGrp="1"/>
          </p:cNvSpPr>
          <p:nvPr>
            <p:ph sz="half" idx="1" hasCustomPrompt="1"/>
          </p:nvPr>
        </p:nvSpPr>
        <p:spPr>
          <a:xfrm>
            <a:off x="553645" y="1549402"/>
            <a:ext cx="8036719" cy="4199647"/>
          </a:xfrm>
          <a:prstGeom prst="rect">
            <a:avLst/>
          </a:prstGeom>
        </p:spPr>
        <p:txBody>
          <a:bodyPr/>
          <a:lstStyle>
            <a:lvl1pPr marL="339471" indent="-342900">
              <a:buClr>
                <a:srgbClr val="101820"/>
              </a:buClr>
              <a:buFont typeface="+mj-lt"/>
              <a:buAutoNum type="arabicPeriod"/>
              <a:defRPr sz="1500">
                <a:solidFill>
                  <a:srgbClr val="101820"/>
                </a:solidFill>
              </a:defRPr>
            </a:lvl1pPr>
            <a:lvl2pPr marL="600075" indent="-257175">
              <a:spcBef>
                <a:spcPts val="750"/>
              </a:spcBef>
              <a:buClr>
                <a:srgbClr val="101820"/>
              </a:buClr>
              <a:buSzPct val="100000"/>
              <a:buFont typeface="+mj-lt"/>
              <a:buAutoNum type="alphaLcPeriod"/>
              <a:defRPr sz="1350">
                <a:solidFill>
                  <a:srgbClr val="101820"/>
                </a:solidFill>
              </a:defRPr>
            </a:lvl2pPr>
            <a:lvl3pPr marL="857250" indent="-171450">
              <a:spcBef>
                <a:spcPts val="750"/>
              </a:spcBef>
              <a:buFont typeface="Wingdings" charset="2"/>
              <a:buChar char="§"/>
              <a:defRPr sz="1200">
                <a:solidFill>
                  <a:srgbClr val="101820"/>
                </a:solidFill>
              </a:defRPr>
            </a:lvl3pPr>
            <a:lvl4pPr>
              <a:defRPr sz="1350"/>
            </a:lvl4pPr>
            <a:lvl5pPr>
              <a:defRPr sz="1350"/>
            </a:lvl5pPr>
            <a:lvl6pPr>
              <a:defRPr sz="1350"/>
            </a:lvl6pPr>
            <a:lvl7pPr>
              <a:defRPr sz="1350"/>
            </a:lvl7pPr>
            <a:lvl8pPr>
              <a:defRPr sz="1350"/>
            </a:lvl8pPr>
            <a:lvl9pPr>
              <a:defRPr sz="1350"/>
            </a:lvl9pPr>
          </a:lstStyle>
          <a:p>
            <a:pPr lvl="0"/>
            <a:r>
              <a:rPr lang="en-US"/>
              <a:t>Click to add text</a:t>
            </a:r>
          </a:p>
          <a:p>
            <a:pPr lvl="1"/>
            <a:r>
              <a:rPr lang="en-US"/>
              <a:t>Second level</a:t>
            </a:r>
          </a:p>
          <a:p>
            <a:pPr lvl="2"/>
            <a:r>
              <a:rPr lang="en-US"/>
              <a:t>Third level</a:t>
            </a:r>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8" name="Date Placeholder 3"/>
          <p:cNvSpPr>
            <a:spLocks noGrp="1"/>
          </p:cNvSpPr>
          <p:nvPr>
            <p:ph type="dt" sz="half" idx="2"/>
          </p:nvPr>
        </p:nvSpPr>
        <p:spPr>
          <a:xfrm>
            <a:off x="3182568" y="6081190"/>
            <a:ext cx="2133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dirty="0"/>
          </a:p>
        </p:txBody>
      </p:sp>
      <p:sp>
        <p:nvSpPr>
          <p:cNvPr id="9" name="Footer Placeholder 4"/>
          <p:cNvSpPr>
            <a:spLocks noGrp="1"/>
          </p:cNvSpPr>
          <p:nvPr>
            <p:ph type="ftr" sz="quarter" idx="3"/>
          </p:nvPr>
        </p:nvSpPr>
        <p:spPr>
          <a:xfrm>
            <a:off x="5694760" y="6081190"/>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72605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with caption ">
    <p:spTree>
      <p:nvGrpSpPr>
        <p:cNvPr id="1" name=""/>
        <p:cNvGrpSpPr/>
        <p:nvPr/>
      </p:nvGrpSpPr>
      <p:grpSpPr>
        <a:xfrm>
          <a:off x="0" y="0"/>
          <a:ext cx="0" cy="0"/>
          <a:chOff x="0" y="0"/>
          <a:chExt cx="0" cy="0"/>
        </a:xfrm>
      </p:grpSpPr>
      <p:sp>
        <p:nvSpPr>
          <p:cNvPr id="16" name="Text Placeholder 3"/>
          <p:cNvSpPr>
            <a:spLocks noGrp="1"/>
          </p:cNvSpPr>
          <p:nvPr>
            <p:ph type="body" sz="half" idx="10" hasCustomPrompt="1"/>
          </p:nvPr>
        </p:nvSpPr>
        <p:spPr>
          <a:xfrm>
            <a:off x="5414525" y="1549400"/>
            <a:ext cx="3175841" cy="4189919"/>
          </a:xfrm>
          <a:prstGeom prst="rect">
            <a:avLst/>
          </a:prstGeom>
        </p:spPr>
        <p:txBody>
          <a:bodyPr anchor="ctr" anchorCtr="0">
            <a:normAutofit/>
          </a:bodyPr>
          <a:lstStyle>
            <a:lvl1pPr marL="0" indent="0">
              <a:lnSpc>
                <a:spcPts val="1650"/>
              </a:lnSpc>
              <a:spcBef>
                <a:spcPts val="1125"/>
              </a:spcBef>
              <a:buNone/>
              <a:defRPr sz="1200" baseline="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add descriptive text</a:t>
            </a:r>
          </a:p>
        </p:txBody>
      </p:sp>
      <p:sp>
        <p:nvSpPr>
          <p:cNvPr id="20" name="Content Placeholder 18"/>
          <p:cNvSpPr>
            <a:spLocks noGrp="1"/>
          </p:cNvSpPr>
          <p:nvPr>
            <p:ph sz="quarter" idx="11" hasCustomPrompt="1"/>
          </p:nvPr>
        </p:nvSpPr>
        <p:spPr>
          <a:xfrm>
            <a:off x="572256" y="1549399"/>
            <a:ext cx="4517885" cy="4189920"/>
          </a:xfrm>
          <a:prstGeom prst="rect">
            <a:avLst/>
          </a:prstGeom>
        </p:spPr>
        <p:txBody>
          <a:bodyPr/>
          <a:lstStyle>
            <a:lvl1pPr marL="0" indent="0">
              <a:buNone/>
              <a:defRPr/>
            </a:lvl1pPr>
          </a:lstStyle>
          <a:p>
            <a:pPr lvl="0"/>
            <a:r>
              <a:rPr lang="en-US"/>
              <a:t>Insert chart here</a:t>
            </a:r>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a:t>Click to edit Master title style</a:t>
            </a:r>
          </a:p>
        </p:txBody>
      </p:sp>
      <p:sp>
        <p:nvSpPr>
          <p:cNvPr id="5" name="Date Placeholder 3"/>
          <p:cNvSpPr>
            <a:spLocks noGrp="1"/>
          </p:cNvSpPr>
          <p:nvPr>
            <p:ph type="dt" sz="half" idx="2"/>
          </p:nvPr>
        </p:nvSpPr>
        <p:spPr>
          <a:xfrm>
            <a:off x="3182568" y="6081190"/>
            <a:ext cx="2133600"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endParaRPr lang="en-US" dirty="0"/>
          </a:p>
        </p:txBody>
      </p:sp>
      <p:sp>
        <p:nvSpPr>
          <p:cNvPr id="6" name="Footer Placeholder 4"/>
          <p:cNvSpPr>
            <a:spLocks noGrp="1"/>
          </p:cNvSpPr>
          <p:nvPr>
            <p:ph type="ftr" sz="quarter" idx="3"/>
          </p:nvPr>
        </p:nvSpPr>
        <p:spPr>
          <a:xfrm>
            <a:off x="5694760" y="6081190"/>
            <a:ext cx="2895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297356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ED62050A-ECE5-2F42-A610-F6DCE09A7CD1}"/>
              </a:ext>
            </a:extLst>
          </p:cNvPr>
          <p:cNvSpPr>
            <a:spLocks noGrp="1"/>
          </p:cNvSpPr>
          <p:nvPr>
            <p:ph type="dt" sz="half" idx="2"/>
          </p:nvPr>
        </p:nvSpPr>
        <p:spPr>
          <a:xfrm>
            <a:off x="3182568" y="6081189"/>
            <a:ext cx="2133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13" name="Title Placeholder 1">
            <a:extLst>
              <a:ext uri="{FF2B5EF4-FFF2-40B4-BE49-F238E27FC236}">
                <a16:creationId xmlns:a16="http://schemas.microsoft.com/office/drawing/2014/main" id="{1AEB9FD0-93A3-9542-8656-22E2ADFD75DE}"/>
              </a:ext>
            </a:extLst>
          </p:cNvPr>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p>
            <a:r>
              <a:rPr lang="en-US" dirty="0"/>
              <a:t>Click to edit Master title style</a:t>
            </a:r>
          </a:p>
        </p:txBody>
      </p:sp>
      <p:cxnSp>
        <p:nvCxnSpPr>
          <p:cNvPr id="15" name="Straight Connector 13">
            <a:extLst>
              <a:ext uri="{FF2B5EF4-FFF2-40B4-BE49-F238E27FC236}">
                <a16:creationId xmlns:a16="http://schemas.microsoft.com/office/drawing/2014/main" id="{024D7028-BE3C-6A48-9CFF-CDE27D00CCDF}"/>
              </a:ext>
            </a:extLst>
          </p:cNvPr>
          <p:cNvCxnSpPr>
            <a:cxnSpLocks noChangeShapeType="1"/>
          </p:cNvCxnSpPr>
          <p:nvPr userDrawn="1"/>
        </p:nvCxnSpPr>
        <p:spPr bwMode="auto">
          <a:xfrm>
            <a:off x="553644" y="1297384"/>
            <a:ext cx="8036719"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sp>
        <p:nvSpPr>
          <p:cNvPr id="17" name="Text Placeholder 2">
            <a:extLst>
              <a:ext uri="{FF2B5EF4-FFF2-40B4-BE49-F238E27FC236}">
                <a16:creationId xmlns:a16="http://schemas.microsoft.com/office/drawing/2014/main" id="{A3C092E1-BAAF-F34C-A484-0737B67A28E7}"/>
              </a:ext>
            </a:extLst>
          </p:cNvPr>
          <p:cNvSpPr>
            <a:spLocks noGrp="1"/>
          </p:cNvSpPr>
          <p:nvPr>
            <p:ph type="body" idx="1"/>
          </p:nvPr>
        </p:nvSpPr>
        <p:spPr>
          <a:xfrm>
            <a:off x="553641" y="1524000"/>
            <a:ext cx="8036720" cy="4106412"/>
          </a:xfrm>
          <a:prstGeom prst="rect">
            <a:avLst/>
          </a:prstGeom>
        </p:spPr>
        <p:txBody>
          <a:bodyPr vert="horz" lIns="91440" tIns="45720" rIns="91440" bIns="45720" rtlCol="0">
            <a:normAutofit/>
          </a:bodyPr>
          <a:lstStyle/>
          <a:p>
            <a:pPr marL="342900" marR="0" lvl="0" indent="-347472" algn="l" defTabSz="457200" rtl="0" eaLnBrk="1" fontAlgn="auto" latinLnBrk="0" hangingPunct="1">
              <a:lnSpc>
                <a:spcPts val="2600"/>
              </a:lnSpc>
              <a:spcBef>
                <a:spcPts val="1000"/>
              </a:spcBef>
              <a:spcAft>
                <a:spcPts val="0"/>
              </a:spcAft>
              <a:buClr>
                <a:srgbClr val="20AA3F"/>
              </a:buClr>
              <a:buSzTx/>
              <a:buFont typeface="Wingdings" charset="2"/>
              <a:buChar char="§"/>
              <a:tabLst/>
              <a:defRPr/>
            </a:pPr>
            <a:r>
              <a:rPr kumimoji="0" lang="en-US" sz="2200" b="0" i="0" u="none" strike="noStrike" kern="1200" cap="none" spc="0" normalizeH="0" baseline="0" noProof="0" dirty="0">
                <a:ln>
                  <a:noFill/>
                </a:ln>
                <a:solidFill>
                  <a:srgbClr val="101820"/>
                </a:solidFill>
                <a:effectLst/>
                <a:uLnTx/>
                <a:uFillTx/>
                <a:latin typeface="+mn-lt"/>
                <a:ea typeface="+mn-ea"/>
                <a:cs typeface="+mn-cs"/>
              </a:rPr>
              <a:t>Click to edit master text styles</a:t>
            </a:r>
          </a:p>
          <a:p>
            <a:pPr marL="742950" marR="0" lvl="1" indent="-285750" algn="l" defTabSz="457200" rtl="0" eaLnBrk="1" fontAlgn="auto" latinLnBrk="0" hangingPunct="1">
              <a:lnSpc>
                <a:spcPct val="100000"/>
              </a:lnSpc>
              <a:spcBef>
                <a:spcPts val="1000"/>
              </a:spcBef>
              <a:spcAft>
                <a:spcPts val="0"/>
              </a:spcAft>
              <a:buClr>
                <a:srgbClr val="20AA3F"/>
              </a:buClr>
              <a:buSzPct val="50000"/>
              <a:buFont typeface="Wingdings" charset="2"/>
              <a:buChar char=""/>
              <a:tabLst/>
              <a:defRPr/>
            </a:pPr>
            <a:r>
              <a:rPr kumimoji="0" lang="en-US" sz="2000" b="0" i="0" u="none" strike="noStrike" kern="1200" cap="none" spc="0" normalizeH="0" baseline="0" noProof="0" dirty="0">
                <a:ln>
                  <a:noFill/>
                </a:ln>
                <a:solidFill>
                  <a:srgbClr val="101820"/>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ts val="1000"/>
              </a:spcBef>
              <a:spcAft>
                <a:spcPts val="0"/>
              </a:spcAft>
              <a:buClrTx/>
              <a:buSzTx/>
              <a:buFont typeface="Arial"/>
              <a:buChar char="•"/>
              <a:tabLst/>
              <a:defRPr/>
            </a:pPr>
            <a:r>
              <a:rPr kumimoji="0" lang="en-US" sz="1800" b="0" i="0" u="none" strike="noStrike" kern="1200" cap="none" spc="0" normalizeH="0" baseline="0" noProof="0" dirty="0">
                <a:ln>
                  <a:noFill/>
                </a:ln>
                <a:solidFill>
                  <a:srgbClr val="101820"/>
                </a:solidFill>
                <a:effectLst/>
                <a:uLnTx/>
                <a:uFillTx/>
                <a:latin typeface="+mn-lt"/>
                <a:ea typeface="+mn-ea"/>
                <a:cs typeface="+mn-cs"/>
              </a:rPr>
              <a:t>Third level</a:t>
            </a:r>
          </a:p>
        </p:txBody>
      </p:sp>
      <p:sp>
        <p:nvSpPr>
          <p:cNvPr id="18" name="Footer Placeholder 4">
            <a:extLst>
              <a:ext uri="{FF2B5EF4-FFF2-40B4-BE49-F238E27FC236}">
                <a16:creationId xmlns:a16="http://schemas.microsoft.com/office/drawing/2014/main" id="{E5E404B5-B7FA-C343-827F-4AED645C08CA}"/>
              </a:ext>
            </a:extLst>
          </p:cNvPr>
          <p:cNvSpPr>
            <a:spLocks noGrp="1"/>
          </p:cNvSpPr>
          <p:nvPr>
            <p:ph type="ftr" sz="quarter" idx="3"/>
          </p:nvPr>
        </p:nvSpPr>
        <p:spPr>
          <a:xfrm>
            <a:off x="5694760" y="6081189"/>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cxnSp>
        <p:nvCxnSpPr>
          <p:cNvPr id="19" name="Straight Connector 13">
            <a:extLst>
              <a:ext uri="{FF2B5EF4-FFF2-40B4-BE49-F238E27FC236}">
                <a16:creationId xmlns:a16="http://schemas.microsoft.com/office/drawing/2014/main" id="{982B9D79-1B82-764C-95D5-AA5A098A21DD}"/>
              </a:ext>
            </a:extLst>
          </p:cNvPr>
          <p:cNvCxnSpPr>
            <a:cxnSpLocks noChangeShapeType="1"/>
          </p:cNvCxnSpPr>
          <p:nvPr userDrawn="1"/>
        </p:nvCxnSpPr>
        <p:spPr bwMode="auto">
          <a:xfrm>
            <a:off x="553644" y="1297384"/>
            <a:ext cx="8036719"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pic>
        <p:nvPicPr>
          <p:cNvPr id="20" name="Picture 19" descr="Consumer Financial Protection Bureau">
            <a:extLst>
              <a:ext uri="{FF2B5EF4-FFF2-40B4-BE49-F238E27FC236}">
                <a16:creationId xmlns:a16="http://schemas.microsoft.com/office/drawing/2014/main" id="{04A988C9-BEDC-1142-AFC6-7273B45A6FE8}"/>
              </a:ext>
            </a:extLst>
          </p:cNvPr>
          <p:cNvPicPr>
            <a:picLocks noChangeAspect="1"/>
          </p:cNvPicPr>
          <p:nvPr userDrawn="1"/>
        </p:nvPicPr>
        <p:blipFill>
          <a:blip r:embed="rId13"/>
          <a:srcRect/>
          <a:stretch/>
        </p:blipFill>
        <p:spPr>
          <a:xfrm>
            <a:off x="497994" y="5800201"/>
            <a:ext cx="2641600" cy="927100"/>
          </a:xfrm>
          <a:prstGeom prst="rect">
            <a:avLst/>
          </a:prstGeom>
          <a:ln>
            <a:noFill/>
          </a:ln>
        </p:spPr>
      </p:pic>
      <p:cxnSp>
        <p:nvCxnSpPr>
          <p:cNvPr id="21" name="Straight Connector 20">
            <a:extLst>
              <a:ext uri="{FF2B5EF4-FFF2-40B4-BE49-F238E27FC236}">
                <a16:creationId xmlns:a16="http://schemas.microsoft.com/office/drawing/2014/main" id="{89EFCFAF-B801-5F44-8FD9-77B4FA11C1C7}"/>
              </a:ext>
            </a:extLst>
          </p:cNvPr>
          <p:cNvCxnSpPr>
            <a:cxnSpLocks noChangeShapeType="1"/>
          </p:cNvCxnSpPr>
          <p:nvPr userDrawn="1"/>
        </p:nvCxnSpPr>
        <p:spPr bwMode="auto">
          <a:xfrm>
            <a:off x="553644" y="1297384"/>
            <a:ext cx="8036719" cy="0"/>
          </a:xfrm>
          <a:prstGeom prst="line">
            <a:avLst/>
          </a:prstGeom>
          <a:noFill/>
          <a:ln w="25400">
            <a:solidFill>
              <a:srgbClr val="50B748"/>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611969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dt="0"/>
  <p:txStyles>
    <p:titleStyle>
      <a:lvl1pPr algn="l" defTabSz="342900" rtl="0" eaLnBrk="1" latinLnBrk="0" hangingPunct="1">
        <a:spcBef>
          <a:spcPct val="0"/>
        </a:spcBef>
        <a:buNone/>
        <a:defRPr sz="2800" kern="1200">
          <a:solidFill>
            <a:schemeClr val="tx1"/>
          </a:solidFill>
          <a:latin typeface="+mj-lt"/>
          <a:ea typeface="+mj-ea"/>
          <a:cs typeface="+mj-cs"/>
        </a:defRPr>
      </a:lvl1pPr>
    </p:titleStyle>
    <p:bodyStyle>
      <a:lvl1pPr marL="342900" marR="0" indent="-347472" algn="l" defTabSz="457200" rtl="0" eaLnBrk="1" fontAlgn="auto" latinLnBrk="0" hangingPunct="1">
        <a:lnSpc>
          <a:spcPts val="2600"/>
        </a:lnSpc>
        <a:spcBef>
          <a:spcPts val="1000"/>
        </a:spcBef>
        <a:spcAft>
          <a:spcPts val="0"/>
        </a:spcAft>
        <a:buClr>
          <a:srgbClr val="20AA3F"/>
        </a:buClr>
        <a:buSzTx/>
        <a:buFont typeface="Wingdings" charset="2"/>
        <a:buChar char="§"/>
        <a:tabLst/>
        <a:defRPr sz="165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ts val="1000"/>
        </a:spcBef>
        <a:spcAft>
          <a:spcPts val="0"/>
        </a:spcAft>
        <a:buClr>
          <a:srgbClr val="20AA3F"/>
        </a:buClr>
        <a:buSzPct val="50000"/>
        <a:buFont typeface="Wingdings" charset="2"/>
        <a:buChar char=""/>
        <a:tabLst/>
        <a:defRPr sz="15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ts val="1000"/>
        </a:spcBef>
        <a:spcAft>
          <a:spcPts val="0"/>
        </a:spcAft>
        <a:buClrTx/>
        <a:buSzTx/>
        <a:buFont typeface="Arial"/>
        <a:buChar char="•"/>
        <a:tabLst/>
        <a:defRPr sz="135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123C-793E-4A83-9DBD-005862992721}"/>
              </a:ext>
            </a:extLst>
          </p:cNvPr>
          <p:cNvSpPr>
            <a:spLocks noGrp="1"/>
          </p:cNvSpPr>
          <p:nvPr>
            <p:ph type="title"/>
          </p:nvPr>
        </p:nvSpPr>
        <p:spPr>
          <a:xfrm>
            <a:off x="641193" y="641269"/>
            <a:ext cx="8036720" cy="2624446"/>
          </a:xfrm>
        </p:spPr>
        <p:txBody>
          <a:bodyPr>
            <a:normAutofit fontScale="90000"/>
          </a:bodyPr>
          <a:lstStyle/>
          <a:p>
            <a:br>
              <a:rPr lang="en-US" dirty="0"/>
            </a:br>
            <a:br>
              <a:rPr lang="en-US" dirty="0"/>
            </a:br>
            <a:br>
              <a:rPr lang="en-US" dirty="0"/>
            </a:br>
            <a:br>
              <a:rPr lang="en-US" dirty="0"/>
            </a:br>
            <a:r>
              <a:rPr lang="en-US" dirty="0"/>
              <a:t>The Impact of the COVID-19 Pandemic on Consumers and the Financial Market Place: </a:t>
            </a:r>
            <a:br>
              <a:rPr lang="en-US" dirty="0"/>
            </a:br>
            <a:r>
              <a:rPr lang="en-US" dirty="0"/>
              <a:t>Consumer Education</a:t>
            </a: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D81D6E20-DE81-4104-9CF0-DD6282FA5E62}"/>
              </a:ext>
            </a:extLst>
          </p:cNvPr>
          <p:cNvSpPr>
            <a:spLocks noGrp="1"/>
          </p:cNvSpPr>
          <p:nvPr>
            <p:ph type="body" sz="quarter" idx="10"/>
          </p:nvPr>
        </p:nvSpPr>
        <p:spPr>
          <a:xfrm>
            <a:off x="646352" y="3150244"/>
            <a:ext cx="8031561" cy="1019419"/>
          </a:xfrm>
        </p:spPr>
        <p:txBody>
          <a:bodyPr>
            <a:normAutofit/>
          </a:bodyPr>
          <a:lstStyle/>
          <a:p>
            <a:r>
              <a:rPr lang="en-US" dirty="0"/>
              <a:t>Desmond Brown</a:t>
            </a:r>
          </a:p>
          <a:p>
            <a:r>
              <a:rPr lang="en-US" dirty="0"/>
              <a:t>Sept.  23, 2020</a:t>
            </a:r>
          </a:p>
        </p:txBody>
      </p:sp>
    </p:spTree>
    <p:extLst>
      <p:ext uri="{BB962C8B-B14F-4D97-AF65-F5344CB8AC3E}">
        <p14:creationId xmlns:p14="http://schemas.microsoft.com/office/powerpoint/2010/main" val="110184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A7FC-EBE6-40A1-BACB-1C0851252E6A}"/>
              </a:ext>
            </a:extLst>
          </p:cNvPr>
          <p:cNvSpPr>
            <a:spLocks noGrp="1"/>
          </p:cNvSpPr>
          <p:nvPr>
            <p:ph type="title"/>
          </p:nvPr>
        </p:nvSpPr>
        <p:spPr/>
        <p:txBody>
          <a:bodyPr/>
          <a:lstStyle/>
          <a:p>
            <a:r>
              <a:rPr lang="en-US" dirty="0"/>
              <a:t>Commitment to supporting consumers</a:t>
            </a:r>
          </a:p>
        </p:txBody>
      </p:sp>
      <p:sp>
        <p:nvSpPr>
          <p:cNvPr id="3" name="Content Placeholder 2">
            <a:extLst>
              <a:ext uri="{FF2B5EF4-FFF2-40B4-BE49-F238E27FC236}">
                <a16:creationId xmlns:a16="http://schemas.microsoft.com/office/drawing/2014/main" id="{E02DA535-CC77-4921-8817-D1D898CF19BA}"/>
              </a:ext>
            </a:extLst>
          </p:cNvPr>
          <p:cNvSpPr>
            <a:spLocks noGrp="1"/>
          </p:cNvSpPr>
          <p:nvPr>
            <p:ph idx="1"/>
          </p:nvPr>
        </p:nvSpPr>
        <p:spPr>
          <a:xfrm>
            <a:off x="553641" y="1524001"/>
            <a:ext cx="3358602" cy="4106412"/>
          </a:xfrm>
        </p:spPr>
        <p:txBody>
          <a:bodyPr>
            <a:normAutofit/>
          </a:bodyPr>
          <a:lstStyle/>
          <a:p>
            <a:r>
              <a:rPr lang="en-US" sz="1800" dirty="0"/>
              <a:t>The CFPB is committed to providing consumers with up-to-date information and resources to protect and manage their finances during this difficult time and as the situation evolves.</a:t>
            </a:r>
          </a:p>
        </p:txBody>
      </p:sp>
      <p:sp>
        <p:nvSpPr>
          <p:cNvPr id="4" name="Footer Placeholder 3">
            <a:extLst>
              <a:ext uri="{FF2B5EF4-FFF2-40B4-BE49-F238E27FC236}">
                <a16:creationId xmlns:a16="http://schemas.microsoft.com/office/drawing/2014/main" id="{2176CDF0-58D0-4A88-ADCD-76BCD202C32C}"/>
              </a:ext>
            </a:extLst>
          </p:cNvPr>
          <p:cNvSpPr>
            <a:spLocks noGrp="1"/>
          </p:cNvSpPr>
          <p:nvPr>
            <p:ph type="ftr" sz="quarter" idx="3"/>
          </p:nvPr>
        </p:nvSpPr>
        <p:spPr/>
        <p:txBody>
          <a:bodyPr/>
          <a:lstStyle/>
          <a:p>
            <a:pPr lvl="0"/>
            <a:fld id="{022636EB-ADE8-A646-A11D-FED0A955D1AA}" type="slidenum">
              <a:rPr lang="en-US" noProof="0">
                <a:sym typeface="Arial"/>
              </a:rPr>
              <a:pPr lvl="0"/>
              <a:t>2</a:t>
            </a:fld>
            <a:endParaRPr lang="en-US" noProof="0" dirty="0">
              <a:sym typeface="Arial"/>
            </a:endParaRPr>
          </a:p>
        </p:txBody>
      </p:sp>
      <p:pic>
        <p:nvPicPr>
          <p:cNvPr id="5" name="Picture 4">
            <a:extLst>
              <a:ext uri="{FF2B5EF4-FFF2-40B4-BE49-F238E27FC236}">
                <a16:creationId xmlns:a16="http://schemas.microsoft.com/office/drawing/2014/main" id="{A168BB21-334F-4A71-A102-C9102F922996}"/>
              </a:ext>
            </a:extLst>
          </p:cNvPr>
          <p:cNvPicPr>
            <a:picLocks noChangeAspect="1"/>
          </p:cNvPicPr>
          <p:nvPr/>
        </p:nvPicPr>
        <p:blipFill rotWithShape="1">
          <a:blip r:embed="rId3"/>
          <a:srcRect l="22830" t="11158" r="22924" b="42464"/>
          <a:stretch/>
        </p:blipFill>
        <p:spPr>
          <a:xfrm>
            <a:off x="4225335" y="1588853"/>
            <a:ext cx="4365024" cy="2049634"/>
          </a:xfrm>
          <a:prstGeom prst="rect">
            <a:avLst/>
          </a:prstGeom>
          <a:solidFill>
            <a:schemeClr val="accent2"/>
          </a:solidFill>
          <a:ln>
            <a:solidFill>
              <a:schemeClr val="bg1">
                <a:lumMod val="65000"/>
              </a:schemeClr>
            </a:solidFill>
          </a:ln>
          <a:effectLst/>
        </p:spPr>
      </p:pic>
    </p:spTree>
    <p:extLst>
      <p:ext uri="{BB962C8B-B14F-4D97-AF65-F5344CB8AC3E}">
        <p14:creationId xmlns:p14="http://schemas.microsoft.com/office/powerpoint/2010/main" val="773361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F8B3C-0223-4018-A588-F53E56CA9009}"/>
              </a:ext>
            </a:extLst>
          </p:cNvPr>
          <p:cNvSpPr>
            <a:spLocks noGrp="1"/>
          </p:cNvSpPr>
          <p:nvPr>
            <p:ph type="title"/>
          </p:nvPr>
        </p:nvSpPr>
        <p:spPr/>
        <p:txBody>
          <a:bodyPr/>
          <a:lstStyle/>
          <a:p>
            <a:r>
              <a:rPr lang="en-US" dirty="0"/>
              <a:t>How the CFPB is supporting consumers</a:t>
            </a:r>
          </a:p>
        </p:txBody>
      </p:sp>
      <p:sp>
        <p:nvSpPr>
          <p:cNvPr id="3" name="Content Placeholder 2">
            <a:extLst>
              <a:ext uri="{FF2B5EF4-FFF2-40B4-BE49-F238E27FC236}">
                <a16:creationId xmlns:a16="http://schemas.microsoft.com/office/drawing/2014/main" id="{D0DE2583-EA86-4001-9998-8F207F1910EF}"/>
              </a:ext>
            </a:extLst>
          </p:cNvPr>
          <p:cNvSpPr>
            <a:spLocks noGrp="1"/>
          </p:cNvSpPr>
          <p:nvPr>
            <p:ph idx="1"/>
          </p:nvPr>
        </p:nvSpPr>
        <p:spPr/>
        <p:txBody>
          <a:bodyPr/>
          <a:lstStyle/>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98680165-10AA-4771-86C7-246198EB9022}"/>
              </a:ext>
            </a:extLst>
          </p:cNvPr>
          <p:cNvSpPr>
            <a:spLocks noGrp="1"/>
          </p:cNvSpPr>
          <p:nvPr>
            <p:ph type="ftr" sz="quarter" idx="3"/>
          </p:nvPr>
        </p:nvSpPr>
        <p:spPr/>
        <p:txBody>
          <a:bodyPr/>
          <a:lstStyle/>
          <a:p>
            <a:fld id="{022636EB-ADE8-A646-A11D-FED0A955D1AA}" type="slidenum">
              <a:rPr lang="en-US" smtClean="0"/>
              <a:pPr/>
              <a:t>3</a:t>
            </a:fld>
            <a:endParaRPr lang="en-US" dirty="0"/>
          </a:p>
        </p:txBody>
      </p:sp>
      <p:sp>
        <p:nvSpPr>
          <p:cNvPr id="5" name="Rectangle: Rounded Corners 4">
            <a:extLst>
              <a:ext uri="{FF2B5EF4-FFF2-40B4-BE49-F238E27FC236}">
                <a16:creationId xmlns:a16="http://schemas.microsoft.com/office/drawing/2014/main" id="{A400AE85-2FD5-4561-81C4-773DF0E2DF1D}"/>
              </a:ext>
            </a:extLst>
          </p:cNvPr>
          <p:cNvSpPr/>
          <p:nvPr/>
        </p:nvSpPr>
        <p:spPr>
          <a:xfrm>
            <a:off x="1136025" y="1793824"/>
            <a:ext cx="2231573" cy="2057401"/>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Step 1: </a:t>
            </a:r>
            <a:r>
              <a:rPr lang="en-US" dirty="0"/>
              <a:t>Collect input from consumers, stakeholders, and the market</a:t>
            </a:r>
          </a:p>
        </p:txBody>
      </p:sp>
      <p:sp>
        <p:nvSpPr>
          <p:cNvPr id="6" name="Rectangle: Rounded Corners 5">
            <a:extLst>
              <a:ext uri="{FF2B5EF4-FFF2-40B4-BE49-F238E27FC236}">
                <a16:creationId xmlns:a16="http://schemas.microsoft.com/office/drawing/2014/main" id="{197D64B7-ACCF-4385-BE33-FDEDFFF0CF06}"/>
              </a:ext>
            </a:extLst>
          </p:cNvPr>
          <p:cNvSpPr/>
          <p:nvPr/>
        </p:nvSpPr>
        <p:spPr>
          <a:xfrm>
            <a:off x="3456213" y="1793824"/>
            <a:ext cx="2231573" cy="2057401"/>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Step 2: </a:t>
            </a:r>
            <a:r>
              <a:rPr lang="en-US" dirty="0"/>
              <a:t>Analyze information to prioritize content development </a:t>
            </a:r>
          </a:p>
        </p:txBody>
      </p:sp>
      <p:sp>
        <p:nvSpPr>
          <p:cNvPr id="7" name="Rectangle: Rounded Corners 6">
            <a:extLst>
              <a:ext uri="{FF2B5EF4-FFF2-40B4-BE49-F238E27FC236}">
                <a16:creationId xmlns:a16="http://schemas.microsoft.com/office/drawing/2014/main" id="{2BA2EFE8-4418-4DE4-9222-16CD3CB1CF0E}"/>
              </a:ext>
            </a:extLst>
          </p:cNvPr>
          <p:cNvSpPr/>
          <p:nvPr/>
        </p:nvSpPr>
        <p:spPr>
          <a:xfrm>
            <a:off x="5781078" y="1793824"/>
            <a:ext cx="2231573" cy="2057401"/>
          </a:xfrm>
          <a:prstGeom prst="round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Step 3:</a:t>
            </a:r>
            <a:r>
              <a:rPr lang="en-US" dirty="0"/>
              <a:t> Develop new content or repurpose existing resources and tools </a:t>
            </a:r>
          </a:p>
        </p:txBody>
      </p:sp>
      <p:sp>
        <p:nvSpPr>
          <p:cNvPr id="8" name="Rectangle: Rounded Corners 7">
            <a:extLst>
              <a:ext uri="{FF2B5EF4-FFF2-40B4-BE49-F238E27FC236}">
                <a16:creationId xmlns:a16="http://schemas.microsoft.com/office/drawing/2014/main" id="{D249D4AA-0D00-438B-9762-5D3711A3A6D6}"/>
              </a:ext>
            </a:extLst>
          </p:cNvPr>
          <p:cNvSpPr/>
          <p:nvPr/>
        </p:nvSpPr>
        <p:spPr>
          <a:xfrm>
            <a:off x="1136026" y="3938312"/>
            <a:ext cx="6876626" cy="1142998"/>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a:t>Result: </a:t>
            </a:r>
            <a:r>
              <a:rPr lang="en-US" dirty="0"/>
              <a:t>Produce critical information and tools on relevant topics in real-time to help consumers when and how they need it. </a:t>
            </a:r>
          </a:p>
        </p:txBody>
      </p:sp>
    </p:spTree>
    <p:extLst>
      <p:ext uri="{BB962C8B-B14F-4D97-AF65-F5344CB8AC3E}">
        <p14:creationId xmlns:p14="http://schemas.microsoft.com/office/powerpoint/2010/main" val="409061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7691B5-5B59-45B7-AC3B-0F0D1E32D1AA}"/>
              </a:ext>
            </a:extLst>
          </p:cNvPr>
          <p:cNvSpPr>
            <a:spLocks noGrp="1"/>
          </p:cNvSpPr>
          <p:nvPr>
            <p:ph type="ftr" sz="quarter" idx="3"/>
          </p:nvPr>
        </p:nvSpPr>
        <p:spPr/>
        <p:txBody>
          <a:bodyPr/>
          <a:lstStyle/>
          <a:p>
            <a:fld id="{022636EB-ADE8-A646-A11D-FED0A955D1AA}" type="slidenum">
              <a:rPr lang="en-US" smtClean="0"/>
              <a:pPr/>
              <a:t>4</a:t>
            </a:fld>
            <a:endParaRPr lang="en-US" dirty="0"/>
          </a:p>
        </p:txBody>
      </p:sp>
      <p:pic>
        <p:nvPicPr>
          <p:cNvPr id="5" name="Picture 4">
            <a:extLst>
              <a:ext uri="{FF2B5EF4-FFF2-40B4-BE49-F238E27FC236}">
                <a16:creationId xmlns:a16="http://schemas.microsoft.com/office/drawing/2014/main" id="{0210CE6F-5350-43DF-9667-95A7EB094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57" y="0"/>
            <a:ext cx="7384311" cy="6858000"/>
          </a:xfrm>
          <a:prstGeom prst="rect">
            <a:avLst/>
          </a:prstGeom>
        </p:spPr>
      </p:pic>
    </p:spTree>
    <p:extLst>
      <p:ext uri="{BB962C8B-B14F-4D97-AF65-F5344CB8AC3E}">
        <p14:creationId xmlns:p14="http://schemas.microsoft.com/office/powerpoint/2010/main" val="46360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7691B5-5B59-45B7-AC3B-0F0D1E32D1AA}"/>
              </a:ext>
            </a:extLst>
          </p:cNvPr>
          <p:cNvSpPr>
            <a:spLocks noGrp="1"/>
          </p:cNvSpPr>
          <p:nvPr>
            <p:ph type="ftr" sz="quarter" idx="3"/>
          </p:nvPr>
        </p:nvSpPr>
        <p:spPr/>
        <p:txBody>
          <a:bodyPr/>
          <a:lstStyle/>
          <a:p>
            <a:fld id="{022636EB-ADE8-A646-A11D-FED0A955D1AA}" type="slidenum">
              <a:rPr lang="en-US" smtClean="0"/>
              <a:pPr/>
              <a:t>5</a:t>
            </a:fld>
            <a:endParaRPr lang="en-US" dirty="0"/>
          </a:p>
        </p:txBody>
      </p:sp>
      <p:pic>
        <p:nvPicPr>
          <p:cNvPr id="6" name="Picture 5">
            <a:extLst>
              <a:ext uri="{FF2B5EF4-FFF2-40B4-BE49-F238E27FC236}">
                <a16:creationId xmlns:a16="http://schemas.microsoft.com/office/drawing/2014/main" id="{383237FA-D95F-4292-A6CC-3FA6F96D8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89" y="0"/>
            <a:ext cx="7428688" cy="6446315"/>
          </a:xfrm>
          <a:prstGeom prst="rect">
            <a:avLst/>
          </a:prstGeom>
        </p:spPr>
      </p:pic>
    </p:spTree>
    <p:extLst>
      <p:ext uri="{BB962C8B-B14F-4D97-AF65-F5344CB8AC3E}">
        <p14:creationId xmlns:p14="http://schemas.microsoft.com/office/powerpoint/2010/main" val="234378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7691B5-5B59-45B7-AC3B-0F0D1E32D1AA}"/>
              </a:ext>
            </a:extLst>
          </p:cNvPr>
          <p:cNvSpPr>
            <a:spLocks noGrp="1"/>
          </p:cNvSpPr>
          <p:nvPr>
            <p:ph type="ftr" sz="quarter" idx="3"/>
          </p:nvPr>
        </p:nvSpPr>
        <p:spPr/>
        <p:txBody>
          <a:bodyPr/>
          <a:lstStyle/>
          <a:p>
            <a:fld id="{022636EB-ADE8-A646-A11D-FED0A955D1AA}" type="slidenum">
              <a:rPr lang="en-US" smtClean="0"/>
              <a:pPr/>
              <a:t>6</a:t>
            </a:fld>
            <a:endParaRPr lang="en-US" dirty="0"/>
          </a:p>
        </p:txBody>
      </p:sp>
      <p:pic>
        <p:nvPicPr>
          <p:cNvPr id="9" name="Picture 8">
            <a:extLst>
              <a:ext uri="{FF2B5EF4-FFF2-40B4-BE49-F238E27FC236}">
                <a16:creationId xmlns:a16="http://schemas.microsoft.com/office/drawing/2014/main" id="{AA10812B-240B-4ADF-B60D-A6D181205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83" y="0"/>
            <a:ext cx="6951433" cy="6858000"/>
          </a:xfrm>
          <a:prstGeom prst="rect">
            <a:avLst/>
          </a:prstGeom>
        </p:spPr>
      </p:pic>
    </p:spTree>
    <p:extLst>
      <p:ext uri="{BB962C8B-B14F-4D97-AF65-F5344CB8AC3E}">
        <p14:creationId xmlns:p14="http://schemas.microsoft.com/office/powerpoint/2010/main" val="258294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3C280-99B3-4B70-8A55-61D9319400F2}"/>
              </a:ext>
            </a:extLst>
          </p:cNvPr>
          <p:cNvSpPr>
            <a:spLocks noGrp="1"/>
          </p:cNvSpPr>
          <p:nvPr>
            <p:ph type="title"/>
          </p:nvPr>
        </p:nvSpPr>
        <p:spPr>
          <a:xfrm>
            <a:off x="553641" y="452437"/>
            <a:ext cx="8036720" cy="743347"/>
          </a:xfrm>
        </p:spPr>
        <p:txBody>
          <a:bodyPr/>
          <a:lstStyle/>
          <a:p>
            <a:r>
              <a:rPr lang="en-US" dirty="0"/>
              <a:t>Consumer Education highlights</a:t>
            </a:r>
          </a:p>
        </p:txBody>
      </p:sp>
      <p:sp>
        <p:nvSpPr>
          <p:cNvPr id="4" name="Footer Placeholder 3">
            <a:extLst>
              <a:ext uri="{FF2B5EF4-FFF2-40B4-BE49-F238E27FC236}">
                <a16:creationId xmlns:a16="http://schemas.microsoft.com/office/drawing/2014/main" id="{C1F67119-9A43-4BEF-B9BC-A914F17BB3A7}"/>
              </a:ext>
            </a:extLst>
          </p:cNvPr>
          <p:cNvSpPr>
            <a:spLocks noGrp="1"/>
          </p:cNvSpPr>
          <p:nvPr>
            <p:ph type="ftr" sz="quarter" idx="3"/>
          </p:nvPr>
        </p:nvSpPr>
        <p:spPr/>
        <p:txBody>
          <a:bodyPr/>
          <a:lstStyle/>
          <a:p>
            <a:fld id="{022636EB-ADE8-A646-A11D-FED0A955D1AA}" type="slidenum">
              <a:rPr lang="en-US" smtClean="0"/>
              <a:pPr/>
              <a:t>7</a:t>
            </a:fld>
            <a:endParaRPr lang="en-US" dirty="0"/>
          </a:p>
        </p:txBody>
      </p:sp>
      <p:graphicFrame>
        <p:nvGraphicFramePr>
          <p:cNvPr id="6" name="Diagram 5">
            <a:extLst>
              <a:ext uri="{FF2B5EF4-FFF2-40B4-BE49-F238E27FC236}">
                <a16:creationId xmlns:a16="http://schemas.microsoft.com/office/drawing/2014/main" id="{CDE5147A-833A-4795-9B53-5C589A362A33}"/>
              </a:ext>
            </a:extLst>
          </p:cNvPr>
          <p:cNvGraphicFramePr/>
          <p:nvPr>
            <p:extLst>
              <p:ext uri="{D42A27DB-BD31-4B8C-83A1-F6EECF244321}">
                <p14:modId xmlns:p14="http://schemas.microsoft.com/office/powerpoint/2010/main" val="1195211577"/>
              </p:ext>
            </p:extLst>
          </p:nvPr>
        </p:nvGraphicFramePr>
        <p:xfrm>
          <a:off x="954157" y="1606487"/>
          <a:ext cx="7235686"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7083749"/>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BCFP 2018">
  <a:themeElements>
    <a:clrScheme name="bcfp palette 2018">
      <a:dk1>
        <a:srgbClr val="101820"/>
      </a:dk1>
      <a:lt1>
        <a:srgbClr val="FFFFFF"/>
      </a:lt1>
      <a:dk2>
        <a:srgbClr val="20AA3F"/>
      </a:dk2>
      <a:lt2>
        <a:srgbClr val="ADDC91"/>
      </a:lt2>
      <a:accent1>
        <a:srgbClr val="E2EFD8"/>
      </a:accent1>
      <a:accent2>
        <a:srgbClr val="5A5D61"/>
      </a:accent2>
      <a:accent3>
        <a:srgbClr val="E7E7E9"/>
      </a:accent3>
      <a:accent4>
        <a:srgbClr val="244B86"/>
      </a:accent4>
      <a:accent5>
        <a:srgbClr val="0072CE"/>
      </a:accent5>
      <a:accent6>
        <a:srgbClr val="247675"/>
      </a:accent6>
      <a:hlink>
        <a:srgbClr val="0071CE"/>
      </a:hlink>
      <a:folHlink>
        <a:srgbClr val="247675"/>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FPB_Generic_widescreen" id="{090AEBC8-3A3D-477C-8EF2-13D39D356613}" vid="{14A8D56C-1A20-48F8-A64E-CC8F764AFB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cfp palette 2018">
    <a:dk1>
      <a:srgbClr val="101820"/>
    </a:dk1>
    <a:lt1>
      <a:srgbClr val="FFFFFF"/>
    </a:lt1>
    <a:dk2>
      <a:srgbClr val="20AA3F"/>
    </a:dk2>
    <a:lt2>
      <a:srgbClr val="ADDC91"/>
    </a:lt2>
    <a:accent1>
      <a:srgbClr val="E2EFD8"/>
    </a:accent1>
    <a:accent2>
      <a:srgbClr val="5A5D61"/>
    </a:accent2>
    <a:accent3>
      <a:srgbClr val="E7E7E9"/>
    </a:accent3>
    <a:accent4>
      <a:srgbClr val="244B86"/>
    </a:accent4>
    <a:accent5>
      <a:srgbClr val="0072CE"/>
    </a:accent5>
    <a:accent6>
      <a:srgbClr val="247675"/>
    </a:accent6>
    <a:hlink>
      <a:srgbClr val="0071CE"/>
    </a:hlink>
    <a:folHlink>
      <a:srgbClr val="24767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3190E2FEB88440A39C3F89755716B8" ma:contentTypeVersion="11" ma:contentTypeDescription="Create a new document." ma:contentTypeScope="" ma:versionID="97437658596c531d303545827e438a4d">
  <xsd:schema xmlns:xsd="http://www.w3.org/2001/XMLSchema" xmlns:xs="http://www.w3.org/2001/XMLSchema" xmlns:p="http://schemas.microsoft.com/office/2006/metadata/properties" xmlns:ns3="de889ae0-8a1a-4232-9f8d-124a150fc1b6" xmlns:ns4="22f72fb6-db45-40e3-833c-b31fec6cc4ed" targetNamespace="http://schemas.microsoft.com/office/2006/metadata/properties" ma:root="true" ma:fieldsID="6c1c83e30e95eaf04a9814788baa87d8" ns3:_="" ns4:_="">
    <xsd:import namespace="de889ae0-8a1a-4232-9f8d-124a150fc1b6"/>
    <xsd:import namespace="22f72fb6-db45-40e3-833c-b31fec6cc4e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889ae0-8a1a-4232-9f8d-124a150fc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f72fb6-db45-40e3-833c-b31fec6cc4e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D46908-85DF-45EA-9290-3A22BDB93E31}">
  <ds:schemaRefs>
    <ds:schemaRef ds:uri="http://schemas.microsoft.com/office/infopath/2007/PartnerControls"/>
    <ds:schemaRef ds:uri="http://purl.org/dc/elements/1.1/"/>
    <ds:schemaRef ds:uri="http://schemas.microsoft.com/office/2006/metadata/properties"/>
    <ds:schemaRef ds:uri="22f72fb6-db45-40e3-833c-b31fec6cc4ed"/>
    <ds:schemaRef ds:uri="http://purl.org/dc/terms/"/>
    <ds:schemaRef ds:uri="http://schemas.openxmlformats.org/package/2006/metadata/core-properties"/>
    <ds:schemaRef ds:uri="http://schemas.microsoft.com/office/2006/documentManagement/types"/>
    <ds:schemaRef ds:uri="http://purl.org/dc/dcmitype/"/>
    <ds:schemaRef ds:uri="de889ae0-8a1a-4232-9f8d-124a150fc1b6"/>
    <ds:schemaRef ds:uri="http://www.w3.org/XML/1998/namespace"/>
  </ds:schemaRefs>
</ds:datastoreItem>
</file>

<file path=customXml/itemProps2.xml><?xml version="1.0" encoding="utf-8"?>
<ds:datastoreItem xmlns:ds="http://schemas.openxmlformats.org/officeDocument/2006/customXml" ds:itemID="{E69A67D8-5620-476C-95F2-63B0C63130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889ae0-8a1a-4232-9f8d-124a150fc1b6"/>
    <ds:schemaRef ds:uri="22f72fb6-db45-40e3-833c-b31fec6cc4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84689C-A140-4CA0-9883-083CCE0281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2505</TotalTime>
  <Words>1038</Words>
  <Application>Microsoft Office PowerPoint</Application>
  <PresentationFormat>On-screen Show (4:3)</PresentationFormat>
  <Paragraphs>111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Georgia</vt:lpstr>
      <vt:lpstr>Wingdings</vt:lpstr>
      <vt:lpstr>1_BCFP 2018</vt:lpstr>
      <vt:lpstr>    The Impact of the COVID-19 Pandemic on Consumers and the Financial Market Place:  Consumer Education    </vt:lpstr>
      <vt:lpstr>Commitment to supporting consumers</vt:lpstr>
      <vt:lpstr>How the CFPB is supporting consumers</vt:lpstr>
      <vt:lpstr>PowerPoint Presentation</vt:lpstr>
      <vt:lpstr>PowerPoint Presentation</vt:lpstr>
      <vt:lpstr>PowerPoint Presentation</vt:lpstr>
      <vt:lpstr>Consumer Education highlights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Commitment to supporting consumers</dc:title>
  <dc:creator>Correal, Dubis (CFPB)</dc:creator>
  <cp:lastModifiedBy>Andrews, Jordan (CFPB)</cp:lastModifiedBy>
  <cp:revision>257</cp:revision>
  <dcterms:created xsi:type="dcterms:W3CDTF">2020-04-01T16:24:16Z</dcterms:created>
  <dcterms:modified xsi:type="dcterms:W3CDTF">2020-09-21T16:07:55Z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0x0101009A3190E2FEB88440A39C3F89755716B8</vt:lpwstr>
  </property>
  <property fmtid="{D5CDD505-2E9C-101B-9397-08002B2CF9AE}" pid="3" name="TaxKeyword">
    <vt:lpwstr/>
  </property>
  <property fmtid="{D5CDD505-2E9C-101B-9397-08002B2CF9AE}" pid="4" name="TaxCatchAll">
    <vt:lpwstr/>
  </property>
  <property fmtid="{D5CDD505-2E9C-101B-9397-08002B2CF9AE}" pid="5" name="TaxKeywordTaxHTField">
    <vt:lpwstr/>
  </property>
</Properties>
</file>