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Babinecz" initials="EB" lastIdx="4" clrIdx="0">
    <p:extLst>
      <p:ext uri="{19B8F6BF-5375-455C-9EA6-DF929625EA0E}">
        <p15:presenceInfo xmlns:p15="http://schemas.microsoft.com/office/powerpoint/2012/main" userId="S::Elena.Babinecz@cfpb.gov::339ac6e7-da32-4f22-bdfe-483259cf68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AA3F"/>
    <a:srgbClr val="0F1720"/>
    <a:srgbClr val="1FAB3F"/>
    <a:srgbClr val="ADDD91"/>
    <a:srgbClr val="E2F0D9"/>
    <a:srgbClr val="E7E8E9"/>
    <a:srgbClr val="283037"/>
    <a:srgbClr val="257674"/>
    <a:srgbClr val="0070CC"/>
    <a:srgbClr val="22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2B6922-E2EB-4992-990E-40B90F2E54EE}" v="9" dt="2020-11-06T13:37:32.905"/>
  </p1510:revLst>
</p1510:revInfo>
</file>

<file path=ppt/tableStyles.xml><?xml version="1.0" encoding="utf-8"?>
<a:tblStyleLst xmlns:a="http://schemas.openxmlformats.org/drawingml/2006/main" def="{AB56E52E-5844-4ABA-9360-54A8283B39F7}">
  <a:tblStyle styleId="{AB56E52E-5844-4ABA-9360-54A8283B39F7}" styleName="Table_0">
    <a:wholeTbl>
      <a:tcTxStyle b="off" i="off">
        <a:font>
          <a:latin typeface="Georgia"/>
          <a:ea typeface="Georgia"/>
          <a:cs typeface="Georgia"/>
        </a:font>
        <a:schemeClr val="dk1"/>
      </a:tcTxStyle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/>
    <p:restoredTop sz="94694"/>
  </p:normalViewPr>
  <p:slideViewPr>
    <p:cSldViewPr snapToGrid="0">
      <p:cViewPr varScale="1">
        <p:scale>
          <a:sx n="52" d="100"/>
          <a:sy n="52" d="100"/>
        </p:scale>
        <p:origin x="917" y="29"/>
      </p:cViewPr>
      <p:guideLst>
        <p:guide orient="horz" pos="944"/>
        <p:guide pos="3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naA\Downloads\cfpb_excel_charts_r7_041015%20(1).xlsx" TargetMode="Externa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theme/theme1.xml><?xml version="1.0" encoding="utf-8"?>
<a:theme xmlns:a="http://schemas.openxmlformats.org/drawingml/2006/main" name="CFPB_2020">
  <a:themeElements>
    <a:clrScheme name="CFPB color theme">
      <a:dk1>
        <a:srgbClr val="0E1620"/>
      </a:dk1>
      <a:lt1>
        <a:srgbClr val="FDFFFD"/>
      </a:lt1>
      <a:dk2>
        <a:srgbClr val="1EAA3F"/>
      </a:dk2>
      <a:lt2>
        <a:srgbClr val="ABDC8F"/>
      </a:lt2>
      <a:accent1>
        <a:srgbClr val="E0EFD8"/>
      </a:accent1>
      <a:accent2>
        <a:srgbClr val="42474E"/>
      </a:accent2>
      <a:accent3>
        <a:srgbClr val="E5E6E9"/>
      </a:accent3>
      <a:accent4>
        <a:srgbClr val="234A85"/>
      </a:accent4>
      <a:accent5>
        <a:srgbClr val="0070CC"/>
      </a:accent5>
      <a:accent6>
        <a:srgbClr val="257674"/>
      </a:accent6>
      <a:hlink>
        <a:srgbClr val="0070CC"/>
      </a:hlink>
      <a:folHlink>
        <a:srgbClr val="2576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FPB_2020" id="{0111D815-F41B-BE4F-9DE7-B02196FEEC7C}" vid="{CF1C16A3-E6F7-1145-BA58-92323D5E92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05b36f-5583-441c-93f4-3e7490ae0172"/>
    <TaxKeywordTaxHTField xmlns="cb05b36f-5583-441c-93f4-3e7490ae0172">
      <Terms xmlns="http://schemas.microsoft.com/office/infopath/2007/PartnerControls"/>
    </TaxKeywordTaxHTField>
    <_dlc_DocId xmlns="8ad2afa7-ad9a-4224-8e10-f94b3ba3fda2">CEEAABC-1950146864-110154</_dlc_DocId>
    <_dlc_DocIdUrl xmlns="8ad2afa7-ad9a-4224-8e10-f94b3ba3fda2">
      <Url>https://bcfp365.sharepoint.com/sites/abc/_layouts/15/DocIdRedir.aspx?ID=CEEAABC-1950146864-110154</Url>
      <Description>CEEAABC-1950146864-110154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FPB Document" ma:contentTypeID="0x010100AF5D719A330BE9498B2C5974DBEAC0380091EE512F6764294EA92003B5F474E595" ma:contentTypeVersion="6" ma:contentTypeDescription="" ma:contentTypeScope="" ma:versionID="8b2bb0e70786679867a57082f7d7d55d">
  <xsd:schema xmlns:xsd="http://www.w3.org/2001/XMLSchema" xmlns:xs="http://www.w3.org/2001/XMLSchema" xmlns:p="http://schemas.microsoft.com/office/2006/metadata/properties" xmlns:ns2="8ad2afa7-ad9a-4224-8e10-f94b3ba3fda2" xmlns:ns3="cb05b36f-5583-441c-93f4-3e7490ae0172" xmlns:ns4="d9211511-cf5b-4b3c-9da5-93e4d02153f6" xmlns:ns5="ce8fe3c3-ec9c-4b98-bcb3-62958ec02882" targetNamespace="http://schemas.microsoft.com/office/2006/metadata/properties" ma:root="true" ma:fieldsID="3822936e1eb40374732a399acade7562" ns2:_="" ns3:_="" ns4:_="" ns5:_="">
    <xsd:import namespace="8ad2afa7-ad9a-4224-8e10-f94b3ba3fda2"/>
    <xsd:import namespace="cb05b36f-5583-441c-93f4-3e7490ae0172"/>
    <xsd:import namespace="d9211511-cf5b-4b3c-9da5-93e4d02153f6"/>
    <xsd:import namespace="ce8fe3c3-ec9c-4b98-bcb3-62958ec0288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axKeywordTaxHTField" minOccurs="0"/>
                <xsd:element ref="ns3:TaxCatchAll" minOccurs="0"/>
                <xsd:element ref="ns4:MediaServiceMetadata" minOccurs="0"/>
                <xsd:element ref="ns4:MediaServiceFastMetadata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2afa7-ad9a-4224-8e10-f94b3ba3fda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5b36f-5583-441c-93f4-3e7490ae017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05f0ae79-fa7d-42cd-a738-9aebccb3fb8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A77DE81-BEE7-48F3-993D-00D503733B6F}" ma:internalName="TaxCatchAll" ma:showField="CatchAllData" ma:web="{ce8fe3c3-ec9c-4b98-bcb3-62958ec0288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11511-cf5b-4b3c-9da5-93e4d02153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fe3c3-ec9c-4b98-bcb3-62958ec02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5f0ae79-fa7d-42cd-a738-9aebccb3fb89" ContentTypeId="0x010100AF5D719A330BE9498B2C5974DBEAC038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5DC1D49-F607-4391-9DBD-57C9ECB3722F}">
  <ds:schemaRefs>
    <ds:schemaRef ds:uri="cb05b36f-5583-441c-93f4-3e7490ae0172"/>
    <ds:schemaRef ds:uri="ce8fe3c3-ec9c-4b98-bcb3-62958ec02882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d9211511-cf5b-4b3c-9da5-93e4d02153f6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8ad2afa7-ad9a-4224-8e10-f94b3ba3fda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F62DBC5-D840-47F3-B047-E161EE726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E01A83-7625-4551-8475-1D35BF9C66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d2afa7-ad9a-4224-8e10-f94b3ba3fda2"/>
    <ds:schemaRef ds:uri="cb05b36f-5583-441c-93f4-3e7490ae0172"/>
    <ds:schemaRef ds:uri="d9211511-cf5b-4b3c-9da5-93e4d02153f6"/>
    <ds:schemaRef ds:uri="ce8fe3c3-ec9c-4b98-bcb3-62958ec028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A6C9160-23EC-40E5-9D66-139F5C7CFBDD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89B059B2-0A0B-4DB2-9811-5DCD24896D8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CFPB_2020</Template>
  <TotalTime>350</TotalTime>
  <Words>767</Words>
  <Application>Microsoft Office PowerPoint</Application>
  <PresentationFormat>On-screen Show (4:3)</PresentationFormat>
  <Paragraphs>134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Noto Sans Symbols</vt:lpstr>
      <vt:lpstr>Wingdings</vt:lpstr>
      <vt:lpstr>CFPB_2020</vt:lpstr>
      <vt:lpstr>Section 1071 Small Business Lending Data Collection Rulemaking</vt:lpstr>
      <vt:lpstr>Background</vt:lpstr>
      <vt:lpstr>Small business lending market estimates</vt:lpstr>
      <vt:lpstr>Section 1071’s statutory purpose</vt:lpstr>
      <vt:lpstr>Data collection and reporting requirement</vt:lpstr>
      <vt:lpstr>Statutory data points</vt:lpstr>
      <vt:lpstr>Proposals under consideration</vt:lpstr>
      <vt:lpstr>Section 1071 key considerations</vt:lpstr>
      <vt:lpstr>Rulemaking roadmap—completed milestones</vt:lpstr>
      <vt:lpstr>Rulemaking schedule, per California Reinvestment Coalition v. Kraninger</vt:lpstr>
      <vt:lpstr>Rulemaking roadmap—completed milestones (cont.)</vt:lpstr>
      <vt:lpstr>Rulemaking roadmap—future milestones</vt:lpstr>
    </vt:vector>
  </TitlesOfParts>
  <Manager/>
  <Company>Consumer Financial Protection Bureau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cfpb_powerpoint_template_logo_092820</dc:title>
  <dc:subject/>
  <dc:creator>Consumer Financial Protection Bureau</dc:creator>
  <cp:keywords/>
  <dc:description/>
  <cp:lastModifiedBy>Medrano, Kimberley (CFPB)</cp:lastModifiedBy>
  <cp:revision>59</cp:revision>
  <cp:lastPrinted>2020-09-28T19:45:08Z</cp:lastPrinted>
  <dcterms:modified xsi:type="dcterms:W3CDTF">2020-11-06T16:38:30Z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0x010100AF5D719A330BE9498B2C5974DBEAC0380091EE512F6764294EA92003B5F474E595</vt:lpwstr>
  </property>
  <property fmtid="{D5CDD505-2E9C-101B-9397-08002B2CF9AE}" pid="3" name="Order">
    <vt:i4>100</vt:i4>
  </property>
  <property fmtid="{D5CDD505-2E9C-101B-9397-08002B2CF9AE}" pid="4" name="TaxKeyword">
    <vt:lpwstr/>
  </property>
  <property fmtid="{D5CDD505-2E9C-101B-9397-08002B2CF9AE}" pid="5" name="_dlc_DocIdItemGuid">
    <vt:lpwstr>bd137635-ed50-49be-9628-a75f0c9f51b2</vt:lpwstr>
  </property>
</Properties>
</file>