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6"/>
  </p:sldMasterIdLst>
  <p:notesMasterIdLst>
    <p:notesMasterId r:id="rId14"/>
  </p:notesMasterIdLst>
  <p:sldIdLst>
    <p:sldId id="256" r:id="rId7"/>
    <p:sldId id="279" r:id="rId8"/>
    <p:sldId id="289" r:id="rId9"/>
    <p:sldId id="283" r:id="rId10"/>
    <p:sldId id="288" r:id="rId11"/>
    <p:sldId id="284" r:id="rId12"/>
    <p:sldId id="287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44">
          <p15:clr>
            <a:srgbClr val="A4A3A4"/>
          </p15:clr>
        </p15:guide>
        <p15:guide id="2" pos="3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en, Andrew (CFPB)" initials="BA(" lastIdx="2" clrIdx="0">
    <p:extLst>
      <p:ext uri="{19B8F6BF-5375-455C-9EA6-DF929625EA0E}">
        <p15:presenceInfo xmlns:p15="http://schemas.microsoft.com/office/powerpoint/2012/main" userId="S::Andrew.Braden@cfpb.gov::16d16cfc-0cd7-47bd-830f-919383541f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AB3F"/>
    <a:srgbClr val="ADDD91"/>
    <a:srgbClr val="E2F0D9"/>
    <a:srgbClr val="0F1720"/>
    <a:srgbClr val="E7E8E9"/>
    <a:srgbClr val="283037"/>
    <a:srgbClr val="257674"/>
    <a:srgbClr val="0070CC"/>
    <a:srgbClr val="224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634002-59ED-479D-8720-BB2C4A41085D}" v="1" dt="2020-11-12T16:19:30.290"/>
  </p1510:revLst>
</p1510:revInfo>
</file>

<file path=ppt/tableStyles.xml><?xml version="1.0" encoding="utf-8"?>
<a:tblStyleLst xmlns:a="http://schemas.openxmlformats.org/drawingml/2006/main" def="{AB56E52E-5844-4ABA-9360-54A8283B39F7}">
  <a:tblStyle styleId="{AB56E52E-5844-4ABA-9360-54A8283B39F7}" styleName="Table_0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42"/>
    <p:restoredTop sz="91657" autoAdjust="0"/>
  </p:normalViewPr>
  <p:slideViewPr>
    <p:cSldViewPr snapToGrid="0">
      <p:cViewPr varScale="1">
        <p:scale>
          <a:sx n="56" d="100"/>
          <a:sy n="56" d="100"/>
        </p:scale>
        <p:origin x="62" y="494"/>
      </p:cViewPr>
      <p:guideLst>
        <p:guide orient="horz" pos="944"/>
        <p:guide pos="3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drano, Kimberley (CFPB)" userId="00855be2-6d5f-4343-9936-20d9e18d0888" providerId="ADAL" clId="{BB634002-59ED-479D-8720-BB2C4A41085D}"/>
    <pc:docChg chg="undo addSld delSld modSld">
      <pc:chgData name="Medrano, Kimberley (CFPB)" userId="00855be2-6d5f-4343-9936-20d9e18d0888" providerId="ADAL" clId="{BB634002-59ED-479D-8720-BB2C4A41085D}" dt="2020-11-12T16:19:30.280" v="25"/>
      <pc:docMkLst>
        <pc:docMk/>
      </pc:docMkLst>
      <pc:sldChg chg="add del">
        <pc:chgData name="Medrano, Kimberley (CFPB)" userId="00855be2-6d5f-4343-9936-20d9e18d0888" providerId="ADAL" clId="{BB634002-59ED-479D-8720-BB2C4A41085D}" dt="2020-11-12T16:19:14.120" v="17" actId="2696"/>
        <pc:sldMkLst>
          <pc:docMk/>
          <pc:sldMk cId="0" sldId="256"/>
        </pc:sldMkLst>
      </pc:sldChg>
      <pc:sldChg chg="add del">
        <pc:chgData name="Medrano, Kimberley (CFPB)" userId="00855be2-6d5f-4343-9936-20d9e18d0888" providerId="ADAL" clId="{BB634002-59ED-479D-8720-BB2C4A41085D}" dt="2020-11-12T16:19:30.280" v="25"/>
        <pc:sldMkLst>
          <pc:docMk/>
          <pc:sldMk cId="2010672422" sldId="279"/>
        </pc:sldMkLst>
      </pc:sldChg>
      <pc:sldChg chg="add del">
        <pc:chgData name="Medrano, Kimberley (CFPB)" userId="00855be2-6d5f-4343-9936-20d9e18d0888" providerId="ADAL" clId="{BB634002-59ED-479D-8720-BB2C4A41085D}" dt="2020-11-12T16:19:30.280" v="25"/>
        <pc:sldMkLst>
          <pc:docMk/>
          <pc:sldMk cId="3914473868" sldId="283"/>
        </pc:sldMkLst>
      </pc:sldChg>
      <pc:sldChg chg="add del">
        <pc:chgData name="Medrano, Kimberley (CFPB)" userId="00855be2-6d5f-4343-9936-20d9e18d0888" providerId="ADAL" clId="{BB634002-59ED-479D-8720-BB2C4A41085D}" dt="2020-11-12T16:19:30.280" v="25"/>
        <pc:sldMkLst>
          <pc:docMk/>
          <pc:sldMk cId="137219886" sldId="284"/>
        </pc:sldMkLst>
      </pc:sldChg>
      <pc:sldChg chg="add del">
        <pc:chgData name="Medrano, Kimberley (CFPB)" userId="00855be2-6d5f-4343-9936-20d9e18d0888" providerId="ADAL" clId="{BB634002-59ED-479D-8720-BB2C4A41085D}" dt="2020-11-12T16:19:30.280" v="25"/>
        <pc:sldMkLst>
          <pc:docMk/>
          <pc:sldMk cId="2593131540" sldId="287"/>
        </pc:sldMkLst>
      </pc:sldChg>
      <pc:sldChg chg="add del">
        <pc:chgData name="Medrano, Kimberley (CFPB)" userId="00855be2-6d5f-4343-9936-20d9e18d0888" providerId="ADAL" clId="{BB634002-59ED-479D-8720-BB2C4A41085D}" dt="2020-11-12T16:19:30.280" v="25"/>
        <pc:sldMkLst>
          <pc:docMk/>
          <pc:sldMk cId="3832068742" sldId="288"/>
        </pc:sldMkLst>
      </pc:sldChg>
      <pc:sldChg chg="add del">
        <pc:chgData name="Medrano, Kimberley (CFPB)" userId="00855be2-6d5f-4343-9936-20d9e18d0888" providerId="ADAL" clId="{BB634002-59ED-479D-8720-BB2C4A41085D}" dt="2020-11-12T16:19:30.280" v="25"/>
        <pc:sldMkLst>
          <pc:docMk/>
          <pc:sldMk cId="1878903798" sldId="289"/>
        </pc:sldMkLst>
      </pc:sldChg>
      <pc:sldMasterChg chg="addSldLayout delSldLayout">
        <pc:chgData name="Medrano, Kimberley (CFPB)" userId="00855be2-6d5f-4343-9936-20d9e18d0888" providerId="ADAL" clId="{BB634002-59ED-479D-8720-BB2C4A41085D}" dt="2020-11-12T16:19:21.558" v="24" actId="2696"/>
        <pc:sldMasterMkLst>
          <pc:docMk/>
          <pc:sldMasterMk cId="1567200392" sldId="2147483660"/>
        </pc:sldMasterMkLst>
        <pc:sldLayoutChg chg="add del">
          <pc:chgData name="Medrano, Kimberley (CFPB)" userId="00855be2-6d5f-4343-9936-20d9e18d0888" providerId="ADAL" clId="{BB634002-59ED-479D-8720-BB2C4A41085D}" dt="2020-11-12T16:19:21.558" v="24" actId="2696"/>
          <pc:sldLayoutMkLst>
            <pc:docMk/>
            <pc:sldMasterMk cId="1567200392" sldId="2147483660"/>
            <pc:sldLayoutMk cId="2611094820" sldId="2147483664"/>
          </pc:sldLayoutMkLst>
        </pc:sldLayoutChg>
        <pc:sldLayoutChg chg="add del">
          <pc:chgData name="Medrano, Kimberley (CFPB)" userId="00855be2-6d5f-4343-9936-20d9e18d0888" providerId="ADAL" clId="{BB634002-59ED-479D-8720-BB2C4A41085D}" dt="2020-11-12T16:19:14.108" v="16" actId="2696"/>
          <pc:sldLayoutMkLst>
            <pc:docMk/>
            <pc:sldMasterMk cId="1567200392" sldId="2147483660"/>
            <pc:sldLayoutMk cId="151354752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592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5F53E7-B92C-2042-9566-705973D0A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90" y="4994742"/>
            <a:ext cx="2754345" cy="939871"/>
          </a:xfrm>
          <a:prstGeom prst="rect">
            <a:avLst/>
          </a:prstGeom>
        </p:spPr>
      </p:pic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641193" y="2164953"/>
            <a:ext cx="8036720" cy="74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1018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1"/>
          </p:nvPr>
        </p:nvSpPr>
        <p:spPr>
          <a:xfrm>
            <a:off x="646352" y="2895600"/>
            <a:ext cx="8031561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625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43484E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921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Google Shape;2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328740"/>
            <a:ext cx="9157662" cy="188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E08450-4D4D-9643-9663-A8C0DDAAF1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90" y="4994742"/>
            <a:ext cx="2754345" cy="93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 list">
  <p:cSld name="Numbered lis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553643" y="1549400"/>
            <a:ext cx="8036719" cy="4199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101820"/>
              </a:buClr>
              <a:buSzPts val="2000"/>
              <a:buFont typeface="Georgia"/>
              <a:buAutoNum type="arabicPeriod"/>
              <a:defRPr sz="2200" b="0" i="0" u="none" strike="noStrike" cap="none">
                <a:solidFill>
                  <a:srgbClr val="10182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42900" algn="l" rtl="0">
              <a:spcBef>
                <a:spcPts val="100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Georgia"/>
              <a:buAutoNum type="alphaLcPeriod"/>
              <a:defRPr sz="1800" b="0" i="0" u="none" strike="noStrike" cap="none">
                <a:solidFill>
                  <a:srgbClr val="10182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30200" algn="l" rtl="0">
              <a:spcBef>
                <a:spcPts val="1000"/>
              </a:spcBef>
              <a:spcAft>
                <a:spcPts val="0"/>
              </a:spcAft>
              <a:buClr>
                <a:srgbClr val="101820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10182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553641" y="452437"/>
            <a:ext cx="8036720" cy="74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3182568" y="608118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98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 lang="en-US"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5694760" y="608118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98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2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CFFE18E-FD14-E549-9B89-4E893E3F3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8" y="5743540"/>
            <a:ext cx="2754345" cy="939871"/>
          </a:xfrm>
          <a:prstGeom prst="rect">
            <a:avLst/>
          </a:prstGeom>
        </p:spPr>
      </p:pic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3182568" y="608118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98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 lang="en-US"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553641" y="452437"/>
            <a:ext cx="8036720" cy="74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cxnSp>
        <p:nvCxnSpPr>
          <p:cNvPr id="12" name="Google Shape;12;p1"/>
          <p:cNvCxnSpPr/>
          <p:nvPr/>
        </p:nvCxnSpPr>
        <p:spPr>
          <a:xfrm>
            <a:off x="553644" y="1297384"/>
            <a:ext cx="8036719" cy="0"/>
          </a:xfrm>
          <a:prstGeom prst="straightConnector1">
            <a:avLst/>
          </a:prstGeom>
          <a:noFill/>
          <a:ln w="25400" cap="flat" cmpd="sng">
            <a:solidFill>
              <a:srgbClr val="50B74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553641" y="1524000"/>
            <a:ext cx="8036720" cy="410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118181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921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5694760" y="608118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98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 lang="en-US"/>
          </a:p>
        </p:txBody>
      </p:sp>
      <p:cxnSp>
        <p:nvCxnSpPr>
          <p:cNvPr id="16" name="Google Shape;16;p1"/>
          <p:cNvCxnSpPr/>
          <p:nvPr/>
        </p:nvCxnSpPr>
        <p:spPr>
          <a:xfrm>
            <a:off x="553644" y="1297384"/>
            <a:ext cx="8036719" cy="0"/>
          </a:xfrm>
          <a:prstGeom prst="straightConnector1">
            <a:avLst/>
          </a:prstGeom>
          <a:noFill/>
          <a:ln w="25400" cap="flat" cmpd="sng">
            <a:solidFill>
              <a:srgbClr val="50B74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1"/>
          <p:cNvCxnSpPr/>
          <p:nvPr/>
        </p:nvCxnSpPr>
        <p:spPr>
          <a:xfrm>
            <a:off x="553644" y="1297384"/>
            <a:ext cx="8036719" cy="0"/>
          </a:xfrm>
          <a:prstGeom prst="straightConnector1">
            <a:avLst/>
          </a:prstGeom>
          <a:noFill/>
          <a:ln w="25400" cap="flat" cmpd="sng">
            <a:solidFill>
              <a:srgbClr val="50B74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914773C-E217-1E47-BBAC-191D4E83DA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8" y="5743540"/>
            <a:ext cx="2754345" cy="93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003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646352" y="2023439"/>
            <a:ext cx="8036720" cy="74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4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101820"/>
                </a:solidFill>
                <a:latin typeface="Arial"/>
                <a:ea typeface="Arial"/>
                <a:cs typeface="Arial"/>
                <a:sym typeface="Arial"/>
              </a:rPr>
              <a:t>COVID-19 Response: Homeowners</a:t>
            </a:r>
            <a:endParaRPr sz="4000" b="0" i="0" u="none" strike="noStrike" cap="none" dirty="0">
              <a:solidFill>
                <a:srgbClr val="1018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646352" y="3080661"/>
            <a:ext cx="8031561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</a:pPr>
            <a:r>
              <a:rPr lang="en-US" sz="1600" b="0" i="0" u="none" strike="noStrike" cap="none" dirty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November 2020</a:t>
            </a:r>
            <a:endParaRPr sz="1600" b="0" i="0" u="none" strike="noStrike" cap="none" dirty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2628" marR="0" lvl="0" indent="-452628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2000"/>
              <a:buFont typeface="Georgia"/>
              <a:buAutoNum type="arabicPeriod"/>
            </a:pPr>
            <a:r>
              <a:rPr lang="en-US" b="0" i="0" u="none" strike="noStrike" cap="none" dirty="0">
                <a:solidFill>
                  <a:srgbClr val="101820"/>
                </a:solidFill>
                <a:latin typeface="Georgia"/>
                <a:ea typeface="Georgia"/>
                <a:cs typeface="Georgia"/>
                <a:sym typeface="Georgia"/>
              </a:rPr>
              <a:t>Centralized CFPB landing page: </a:t>
            </a:r>
            <a:r>
              <a:rPr lang="en-US" b="0" i="1" u="none" strike="noStrike" cap="none" dirty="0">
                <a:solidFill>
                  <a:srgbClr val="101820"/>
                </a:solidFill>
                <a:latin typeface="Georgia"/>
                <a:ea typeface="Georgia"/>
                <a:cs typeface="Georgia"/>
                <a:sym typeface="Georgia"/>
              </a:rPr>
              <a:t>Protecting your finances during the coronavirus pandemic</a:t>
            </a:r>
            <a:endParaRPr lang="en-US" b="0" i="0" u="none" strike="noStrike" cap="none" dirty="0">
              <a:solidFill>
                <a:srgbClr val="10182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09828" lvl="1" indent="-452628">
              <a:lnSpc>
                <a:spcPct val="130000"/>
              </a:lnSpc>
              <a:spcBef>
                <a:spcPts val="0"/>
              </a:spcBef>
              <a:buSzPts val="2000"/>
              <a:buFont typeface="Georgia"/>
              <a:buAutoNum type="arabicPeriod"/>
            </a:pPr>
            <a:r>
              <a:rPr lang="en-US" b="0" i="0" u="none" strike="noStrike" cap="none" dirty="0">
                <a:solidFill>
                  <a:srgbClr val="101820"/>
                </a:solidFill>
                <a:latin typeface="Georgia"/>
                <a:ea typeface="Georgia"/>
                <a:cs typeface="Georgia"/>
                <a:sym typeface="Georgia"/>
              </a:rPr>
              <a:t>CARES Act mortgage protections blog and resources</a:t>
            </a:r>
          </a:p>
          <a:p>
            <a:pPr marL="452628" marR="0" lvl="0" indent="-452628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2000"/>
              <a:buFont typeface="Georgia"/>
              <a:buAutoNum type="arabicPeriod"/>
            </a:pPr>
            <a:r>
              <a:rPr lang="en-US" b="0" i="0" u="none" strike="noStrike" cap="none" dirty="0">
                <a:solidFill>
                  <a:srgbClr val="101820"/>
                </a:solidFill>
                <a:latin typeface="Georgia"/>
                <a:ea typeface="Georgia"/>
                <a:cs typeface="Georgia"/>
                <a:sym typeface="Georgia"/>
              </a:rPr>
              <a:t>Joint agency housing hub: (HUD, FHFA, VA, and USDA)</a:t>
            </a:r>
            <a:endParaRPr dirty="0"/>
          </a:p>
          <a:p>
            <a:pPr marL="909828" lvl="1" indent="-452628">
              <a:lnSpc>
                <a:spcPct val="130000"/>
              </a:lnSpc>
              <a:buSzPts val="2000"/>
              <a:buFont typeface="Georgia"/>
              <a:buAutoNum type="arabicPeriod"/>
            </a:pPr>
            <a:r>
              <a:rPr lang="en-US" b="0" i="0" u="none" strike="noStrike" cap="none" dirty="0">
                <a:solidFill>
                  <a:srgbClr val="101820"/>
                </a:solidFill>
                <a:latin typeface="Georgia"/>
                <a:ea typeface="Georgia"/>
                <a:cs typeface="Georgia"/>
                <a:sym typeface="Georgia"/>
              </a:rPr>
              <a:t>Mortgage relief options and protections</a:t>
            </a:r>
          </a:p>
          <a:p>
            <a:pPr marL="909828" lvl="1" indent="-452628">
              <a:lnSpc>
                <a:spcPct val="130000"/>
              </a:lnSpc>
              <a:buSzPts val="2000"/>
              <a:buFont typeface="Georgia"/>
              <a:buAutoNum type="arabicPeriod"/>
            </a:pPr>
            <a:r>
              <a:rPr lang="en-US" dirty="0"/>
              <a:t>Protections for renters </a:t>
            </a:r>
          </a:p>
          <a:p>
            <a:pPr marL="909828" lvl="1" indent="-452628">
              <a:lnSpc>
                <a:spcPct val="130000"/>
              </a:lnSpc>
              <a:buSzPts val="2000"/>
              <a:buFont typeface="Georgia"/>
              <a:buAutoNum type="arabicPeriod"/>
            </a:pPr>
            <a:r>
              <a:rPr lang="en-US" dirty="0"/>
              <a:t>Avoiding scams</a:t>
            </a:r>
            <a:endParaRPr dirty="0"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Bureau COVID-19 resources for homeowners</a:t>
            </a:r>
            <a:endParaRPr sz="28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9" name="Google Shape;109;p1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98A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8889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3B709B-234C-416C-82F2-136FA65A8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37" y="1309567"/>
            <a:ext cx="8036720" cy="42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7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E02012-7C39-4356-AE60-B75D82AF53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58"/>
          <a:stretch/>
        </p:blipFill>
        <p:spPr>
          <a:xfrm>
            <a:off x="548158" y="1654629"/>
            <a:ext cx="8031237" cy="386442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7BF3AF3-C58A-4499-B2AB-B8F2BEB08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Forbearance outreach initiative</a:t>
            </a:r>
          </a:p>
        </p:txBody>
      </p:sp>
    </p:spTree>
    <p:extLst>
      <p:ext uri="{BB962C8B-B14F-4D97-AF65-F5344CB8AC3E}">
        <p14:creationId xmlns:p14="http://schemas.microsoft.com/office/powerpoint/2010/main" val="1878903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885193-55DC-457B-BFD2-9424FB6B9F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BD65F3-0816-4DAB-8415-A0A66E11E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top of housing portal landing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58DEC-C86D-48A9-9D07-875996B11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38" y="1422533"/>
            <a:ext cx="8036719" cy="4379616"/>
          </a:xfrm>
          <a:prstGeom prst="rect">
            <a:avLst/>
          </a:prstGeom>
          <a:effectLst/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3E022387-195D-4DCF-9DCB-3318CADD0B1E}"/>
              </a:ext>
            </a:extLst>
          </p:cNvPr>
          <p:cNvSpPr/>
          <p:nvPr/>
        </p:nvSpPr>
        <p:spPr>
          <a:xfrm>
            <a:off x="54014" y="4023516"/>
            <a:ext cx="499621" cy="56560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73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BD65F3-0816-4DAB-8415-A0A66E11E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housing portal pages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E022387-195D-4DCF-9DCB-3318CADD0B1E}"/>
              </a:ext>
            </a:extLst>
          </p:cNvPr>
          <p:cNvSpPr/>
          <p:nvPr/>
        </p:nvSpPr>
        <p:spPr>
          <a:xfrm>
            <a:off x="1164358" y="5123769"/>
            <a:ext cx="499621" cy="56560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FF3475-3FCC-420C-B9A9-B28E9B409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787" y="1436177"/>
            <a:ext cx="5628425" cy="4389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2068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885193-55DC-457B-BFD2-9424FB6B9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3641" y="1645608"/>
            <a:ext cx="2434654" cy="4291976"/>
          </a:xfrm>
        </p:spPr>
        <p:txBody>
          <a:bodyPr/>
          <a:lstStyle/>
          <a:p>
            <a:r>
              <a:rPr lang="en-US" sz="1800" dirty="0"/>
              <a:t>7 Facts about forbearance</a:t>
            </a:r>
          </a:p>
          <a:p>
            <a:endParaRPr lang="en-US" sz="1800" dirty="0"/>
          </a:p>
          <a:p>
            <a:r>
              <a:rPr lang="en-US" sz="1800" dirty="0"/>
              <a:t>Next steps if your forbearance is ending</a:t>
            </a:r>
          </a:p>
          <a:p>
            <a:endParaRPr lang="en-US" sz="1800" dirty="0"/>
          </a:p>
          <a:p>
            <a:r>
              <a:rPr lang="en-US" sz="1800" dirty="0"/>
              <a:t>How to start forbearance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BD65F3-0816-4DAB-8415-A0A66E11E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Introduced 3 new forbearance consumer guides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130CCE-0235-4D4C-98D8-E6608E00FD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97" b="9951"/>
          <a:stretch/>
        </p:blipFill>
        <p:spPr>
          <a:xfrm>
            <a:off x="3056820" y="1457071"/>
            <a:ext cx="5533537" cy="1239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397339-ACA8-46BC-A2B9-5AEF51857A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27" r="4021" b="4099"/>
          <a:stretch/>
        </p:blipFill>
        <p:spPr>
          <a:xfrm>
            <a:off x="3056820" y="2981510"/>
            <a:ext cx="5533537" cy="1335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6E7E65-661F-431D-8531-08E771A18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819" y="4601659"/>
            <a:ext cx="5533537" cy="1483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219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BD65F3-0816-4DAB-8415-A0A66E11E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Mortgage Servicing Collaborative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CE719F-2C57-46FF-BA16-EF3F102FD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41" y="1371328"/>
            <a:ext cx="4003823" cy="4020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D83A9C-583D-4674-BFE5-A1502F1C2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862" y="1371328"/>
            <a:ext cx="4048669" cy="4020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3131540"/>
      </p:ext>
    </p:extLst>
  </p:cSld>
  <p:clrMapOvr>
    <a:masterClrMapping/>
  </p:clrMapOvr>
</p:sld>
</file>

<file path=ppt/theme/theme1.xml><?xml version="1.0" encoding="utf-8"?>
<a:theme xmlns:a="http://schemas.openxmlformats.org/drawingml/2006/main" name="CFPB_2020">
  <a:themeElements>
    <a:clrScheme name="CFPB color theme">
      <a:dk1>
        <a:srgbClr val="0E1620"/>
      </a:dk1>
      <a:lt1>
        <a:srgbClr val="FDFFFD"/>
      </a:lt1>
      <a:dk2>
        <a:srgbClr val="1EAA3F"/>
      </a:dk2>
      <a:lt2>
        <a:srgbClr val="ABDC8F"/>
      </a:lt2>
      <a:accent1>
        <a:srgbClr val="E0EFD8"/>
      </a:accent1>
      <a:accent2>
        <a:srgbClr val="42474E"/>
      </a:accent2>
      <a:accent3>
        <a:srgbClr val="E5E6E9"/>
      </a:accent3>
      <a:accent4>
        <a:srgbClr val="234A85"/>
      </a:accent4>
      <a:accent5>
        <a:srgbClr val="0070CC"/>
      </a:accent5>
      <a:accent6>
        <a:srgbClr val="257674"/>
      </a:accent6>
      <a:hlink>
        <a:srgbClr val="0070CC"/>
      </a:hlink>
      <a:folHlink>
        <a:srgbClr val="2576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FPB_2020" id="{0111D815-F41B-BE4F-9DE7-B02196FEEC7C}" vid="{CF1C16A3-E6F7-1145-BA58-92323D5E92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05f0ae79-fa7d-42cd-a738-9aebccb3fb89" ContentTypeId="0x010100AF5D719A330BE9498B2C5974DBEAC038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FPB Document" ma:contentTypeID="0x010100AF5D719A330BE9498B2C5974DBEAC0380091EE512F6764294EA92003B5F474E595" ma:contentTypeVersion="6" ma:contentTypeDescription="" ma:contentTypeScope="" ma:versionID="8b2bb0e70786679867a57082f7d7d55d">
  <xsd:schema xmlns:xsd="http://www.w3.org/2001/XMLSchema" xmlns:xs="http://www.w3.org/2001/XMLSchema" xmlns:p="http://schemas.microsoft.com/office/2006/metadata/properties" xmlns:ns2="8ad2afa7-ad9a-4224-8e10-f94b3ba3fda2" xmlns:ns3="cb05b36f-5583-441c-93f4-3e7490ae0172" xmlns:ns4="d9211511-cf5b-4b3c-9da5-93e4d02153f6" xmlns:ns5="ce8fe3c3-ec9c-4b98-bcb3-62958ec02882" targetNamespace="http://schemas.microsoft.com/office/2006/metadata/properties" ma:root="true" ma:fieldsID="3822936e1eb40374732a399acade7562" ns2:_="" ns3:_="" ns4:_="" ns5:_="">
    <xsd:import namespace="8ad2afa7-ad9a-4224-8e10-f94b3ba3fda2"/>
    <xsd:import namespace="cb05b36f-5583-441c-93f4-3e7490ae0172"/>
    <xsd:import namespace="d9211511-cf5b-4b3c-9da5-93e4d02153f6"/>
    <xsd:import namespace="ce8fe3c3-ec9c-4b98-bcb3-62958ec0288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axKeywordTaxHTField" minOccurs="0"/>
                <xsd:element ref="ns3:TaxCatchAll" minOccurs="0"/>
                <xsd:element ref="ns4:MediaServiceMetadata" minOccurs="0"/>
                <xsd:element ref="ns4:MediaServiceFastMetadata" minOccurs="0"/>
                <xsd:element ref="ns5:SharedWithUsers" minOccurs="0"/>
                <xsd:element ref="ns5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2afa7-ad9a-4224-8e10-f94b3ba3fda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05b36f-5583-441c-93f4-3e7490ae0172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2" nillable="true" ma:taxonomy="true" ma:internalName="TaxKeywordTaxHTField" ma:taxonomyFieldName="TaxKeyword" ma:displayName="Enterprise Keywords" ma:fieldId="{23f27201-bee3-471e-b2e7-b64fd8b7ca38}" ma:taxonomyMulti="true" ma:sspId="05f0ae79-fa7d-42cd-a738-9aebccb3fb8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AA77DE81-BEE7-48F3-993D-00D503733B6F}" ma:internalName="TaxCatchAll" ma:showField="CatchAllData" ma:web="{ce8fe3c3-ec9c-4b98-bcb3-62958ec02882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211511-cf5b-4b3c-9da5-93e4d0215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fe3c3-ec9c-4b98-bcb3-62958ec0288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05b36f-5583-441c-93f4-3e7490ae0172"/>
    <TaxKeywordTaxHTField xmlns="cb05b36f-5583-441c-93f4-3e7490ae0172">
      <Terms xmlns="http://schemas.microsoft.com/office/infopath/2007/PartnerControls"/>
    </TaxKeywordTaxHTField>
    <_dlc_DocId xmlns="8ad2afa7-ad9a-4224-8e10-f94b3ba3fda2">CEEAABC-1950146864-110205</_dlc_DocId>
    <_dlc_DocIdUrl xmlns="8ad2afa7-ad9a-4224-8e10-f94b3ba3fda2">
      <Url>https://bcfp365.sharepoint.com/sites/abc/_layouts/15/DocIdRedir.aspx?ID=CEEAABC-1950146864-110205</Url>
      <Description>CEEAABC-1950146864-110205</Description>
    </_dlc_DocIdUrl>
  </documentManagement>
</p:properties>
</file>

<file path=customXml/itemProps1.xml><?xml version="1.0" encoding="utf-8"?>
<ds:datastoreItem xmlns:ds="http://schemas.openxmlformats.org/officeDocument/2006/customXml" ds:itemID="{D44488DC-A950-498E-8216-BC20F490DFB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F62DBC5-D840-47F3-B047-E161EE7262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D307A1-4FE3-432C-AC3F-679C87DE6F66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79860847-B0F3-43FA-9A07-B1D179B71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d2afa7-ad9a-4224-8e10-f94b3ba3fda2"/>
    <ds:schemaRef ds:uri="cb05b36f-5583-441c-93f4-3e7490ae0172"/>
    <ds:schemaRef ds:uri="d9211511-cf5b-4b3c-9da5-93e4d02153f6"/>
    <ds:schemaRef ds:uri="ce8fe3c3-ec9c-4b98-bcb3-62958ec028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35DC1D49-F607-4391-9DBD-57C9ECB3722F}">
  <ds:schemaRefs>
    <ds:schemaRef ds:uri="http://schemas.microsoft.com/office/2006/metadata/properties"/>
    <ds:schemaRef ds:uri="http://schemas.microsoft.com/office/infopath/2007/PartnerControls"/>
    <ds:schemaRef ds:uri="cb05b36f-5583-441c-93f4-3e7490ae0172"/>
    <ds:schemaRef ds:uri="8ad2afa7-ad9a-4224-8e10-f94b3ba3fda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CFPB_2020</Template>
  <TotalTime>496</TotalTime>
  <Words>94</Words>
  <Application>Microsoft Office PowerPoint</Application>
  <PresentationFormat>On-screen Show (4:3)</PresentationFormat>
  <Paragraphs>20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Georgia</vt:lpstr>
      <vt:lpstr>Noto Sans Symbols</vt:lpstr>
      <vt:lpstr>CFPB_2020</vt:lpstr>
      <vt:lpstr>COVID-19 Response: Homeowners</vt:lpstr>
      <vt:lpstr>Bureau COVID-19 resources for homeowners</vt:lpstr>
      <vt:lpstr>Forbearance outreach initiative</vt:lpstr>
      <vt:lpstr>Simplified top of housing portal landing page</vt:lpstr>
      <vt:lpstr>Updated housing portal pages</vt:lpstr>
      <vt:lpstr>Introduced 3 new forbearance consumer guides</vt:lpstr>
      <vt:lpstr>Mortgage Servicing Collaborative</vt:lpstr>
    </vt:vector>
  </TitlesOfParts>
  <Manager/>
  <Company>Consumer Financial Protection Bureau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cfpb_powerpoint_template_logo_092820</dc:title>
  <dc:subject/>
  <dc:creator>Consumer Financial Protection Bureau</dc:creator>
  <cp:keywords/>
  <dc:description/>
  <cp:lastModifiedBy>Medrano, Kimberley (CFPB)</cp:lastModifiedBy>
  <cp:revision>74</cp:revision>
  <cp:lastPrinted>2020-09-28T19:45:08Z</cp:lastPrinted>
  <dcterms:modified xsi:type="dcterms:W3CDTF">2020-11-12T16:19:35Z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0x010100AF5D719A330BE9498B2C5974DBEAC0380091EE512F6764294EA92003B5F474E595</vt:lpwstr>
  </property>
  <property fmtid="{D5CDD505-2E9C-101B-9397-08002B2CF9AE}" pid="3" name="Order">
    <vt:i4>100</vt:i4>
  </property>
  <property fmtid="{D5CDD505-2E9C-101B-9397-08002B2CF9AE}" pid="4" name="TaxKeyword">
    <vt:lpwstr/>
  </property>
  <property fmtid="{D5CDD505-2E9C-101B-9397-08002B2CF9AE}" pid="5" name="_dlc_DocIdItemGuid">
    <vt:lpwstr>a251c9e6-9896-453e-a307-9432b77653cc</vt:lpwstr>
  </property>
</Properties>
</file>